
<file path=[Content_Types].xml><?xml version="1.0" encoding="utf-8"?>
<Types xmlns="http://schemas.openxmlformats.org/package/2006/content-types">
  <Default Extension="fntdata" ContentType="application/x-fontdata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embeddedFontLst>
    <p:embeddedFont>
      <p:font typeface="Charter"/>
      <p:bold r:id="rId12"/>
      <p:boldItalic r:id="rId13"/>
    </p:embeddedFont>
    <p:embeddedFont>
      <p:font typeface="Charter Black"/>
      <p:regular r:id="rId15"/>
      <p:italic r:id="rId14"/>
    </p:embeddedFont>
    <p:embeddedFont>
      <p:font typeface="Helvetica Neue"/>
      <p:regular r:id="rId19"/>
      <p:bold r:id="rId16"/>
      <p:italic r:id="rId18"/>
      <p:boldItalic r:id="rId17"/>
    </p:embeddedFont>
    <p:embeddedFont>
      <p:font typeface="Menlo"/>
      <p:regular r:id="rId23"/>
      <p:bold r:id="rId20"/>
      <p:italic r:id="rId22"/>
      <p:boldItalic r:id="rId21"/>
    </p:embeddedFont>
  </p:embeddedFontLst>
  <p:defaultTextStyle>
    <a:lvl1pPr marL="0" indent="0" algn="l" defTabSz="914400" rtl="0" eaLnBrk="1" latinLnBrk="0" hangingPunct="1">
      <a:lnSpc>
        <a:spcPct val="100000"/>
      </a:lnSpc>
      <a:spcBef>
        <a:spcPts val="0"/>
      </a:spcBef>
      <a:buNone/>
      <a:defRPr sz="1600" kern="1200">
        <a:solidFill>
          <a:schemeClr val="tx1"/>
        </a:solidFill>
        <a:latin typeface="+mn-lt"/>
        <a:ea typeface="+mn-lt"/>
        <a:cs typeface="+mn-lt"/>
      </a:defRPr>
    </a:lvl1pPr>
    <a:lvl2pPr marL="0" indent="0" algn="l" defTabSz="914400" rtl="0" eaLnBrk="1" latinLnBrk="0" hangingPunct="1">
      <a:lnSpc>
        <a:spcPct val="100000"/>
      </a:lnSpc>
      <a:spcBef>
        <a:spcPts val="0"/>
      </a:spcBef>
      <a:buNone/>
      <a:defRPr sz="1600" kern="1200">
        <a:solidFill>
          <a:schemeClr val="tx1"/>
        </a:solidFill>
        <a:latin typeface="+mn-lt"/>
        <a:ea typeface="+mn-lt"/>
        <a:cs typeface="+mn-lt"/>
      </a:defRPr>
    </a:lvl2pPr>
    <a:lvl3pPr marL="0" indent="0" algn="l" defTabSz="914400" rtl="0" eaLnBrk="1" latinLnBrk="0" hangingPunct="1">
      <a:lnSpc>
        <a:spcPct val="100000"/>
      </a:lnSpc>
      <a:spcBef>
        <a:spcPts val="0"/>
      </a:spcBef>
      <a:buNone/>
      <a:defRPr sz="1600" kern="1200">
        <a:solidFill>
          <a:schemeClr val="tx1"/>
        </a:solidFill>
        <a:latin typeface="+mn-lt"/>
        <a:ea typeface="+mn-lt"/>
        <a:cs typeface="+mn-lt"/>
      </a:defRPr>
    </a:lvl3pPr>
    <a:lvl4pPr marL="0" indent="0" algn="l" defTabSz="914400" rtl="0" eaLnBrk="1" latinLnBrk="0" hangingPunct="1">
      <a:lnSpc>
        <a:spcPct val="100000"/>
      </a:lnSpc>
      <a:spcBef>
        <a:spcPts val="0"/>
      </a:spcBef>
      <a:buNone/>
      <a:defRPr sz="1600" kern="1200">
        <a:solidFill>
          <a:schemeClr val="tx1"/>
        </a:solidFill>
        <a:latin typeface="+mn-lt"/>
        <a:ea typeface="+mn-lt"/>
        <a:cs typeface="+mn-lt"/>
      </a:defRPr>
    </a:lvl4pPr>
    <a:lvl5pPr marL="0" indent="0" algn="l" defTabSz="914400" rtl="0" eaLnBrk="1" latinLnBrk="0" hangingPunct="1">
      <a:lnSpc>
        <a:spcPct val="100000"/>
      </a:lnSpc>
      <a:spcBef>
        <a:spcPts val="0"/>
      </a:spcBef>
      <a:buNone/>
      <a:defRPr sz="1600" kern="1200">
        <a:solidFill>
          <a:schemeClr val="tx1"/>
        </a:solidFill>
        <a:latin typeface="+mn-lt"/>
        <a:ea typeface="+mn-lt"/>
        <a:cs typeface="+mn-lt"/>
      </a:defRPr>
    </a:lvl5pPr>
    <a:lvl6pPr marL="0" indent="0" algn="l" defTabSz="914400" rtl="0" eaLnBrk="1" latinLnBrk="0" hangingPunct="1">
      <a:lnSpc>
        <a:spcPct val="100000"/>
      </a:lnSpc>
      <a:spcBef>
        <a:spcPts val="0"/>
      </a:spcBef>
      <a:buNone/>
      <a:defRPr sz="1600" kern="1200">
        <a:solidFill>
          <a:schemeClr val="tx1"/>
        </a:solidFill>
        <a:latin typeface="+mn-lt"/>
        <a:ea typeface="+mn-lt"/>
        <a:cs typeface="+mn-lt"/>
      </a:defRPr>
    </a:lvl6pPr>
    <a:lvl7pPr marL="0" indent="0" algn="l" defTabSz="914400" rtl="0" eaLnBrk="1" latinLnBrk="0" hangingPunct="1">
      <a:lnSpc>
        <a:spcPct val="100000"/>
      </a:lnSpc>
      <a:spcBef>
        <a:spcPts val="0"/>
      </a:spcBef>
      <a:buNone/>
      <a:defRPr sz="1600" kern="1200">
        <a:solidFill>
          <a:schemeClr val="tx1"/>
        </a:solidFill>
        <a:latin typeface="+mn-lt"/>
        <a:ea typeface="+mn-lt"/>
        <a:cs typeface="+mn-lt"/>
      </a:defRPr>
    </a:lvl7pPr>
    <a:lvl8pPr marL="0" indent="0" algn="l" defTabSz="914400" rtl="0" eaLnBrk="1" latinLnBrk="0" hangingPunct="1">
      <a:lnSpc>
        <a:spcPct val="100000"/>
      </a:lnSpc>
      <a:spcBef>
        <a:spcPts val="0"/>
      </a:spcBef>
      <a:buNone/>
      <a:defRPr sz="1600" kern="1200">
        <a:solidFill>
          <a:schemeClr val="tx1"/>
        </a:solidFill>
        <a:latin typeface="+mn-lt"/>
        <a:ea typeface="+mn-lt"/>
        <a:cs typeface="+mn-lt"/>
      </a:defRPr>
    </a:lvl8pPr>
    <a:lvl9pPr marL="0" indent="0" algn="l" defTabSz="914400" rtl="0" eaLnBrk="1" latinLnBrk="0" hangingPunct="1">
      <a:lnSpc>
        <a:spcPct val="100000"/>
      </a:lnSpc>
      <a:spcBef>
        <a:spcPts val="0"/>
      </a:spcBef>
      <a:buNone/>
      <a:defRPr sz="1600" kern="1200">
        <a:solidFill>
          <a:schemeClr val="tx1"/>
        </a:solidFill>
        <a:latin typeface="+mn-lt"/>
        <a:ea typeface="+mn-lt"/>
        <a:cs typeface="+mn-lt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theme" Target="theme/theme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ableStyles" Target="tableStyles.xml"/><Relationship Id="rId12" Type="http://schemas.openxmlformats.org/officeDocument/2006/relationships/font" Target="fonts/font1.fntdata"/><Relationship Id="rId13" Type="http://schemas.openxmlformats.org/officeDocument/2006/relationships/font" Target="fonts/font2.fntdata"/><Relationship Id="rId14" Type="http://schemas.openxmlformats.org/officeDocument/2006/relationships/font" Target="fonts/font3.fntdata"/><Relationship Id="rId15" Type="http://schemas.openxmlformats.org/officeDocument/2006/relationships/font" Target="fonts/font4.fntdata"/><Relationship Id="rId16" Type="http://schemas.openxmlformats.org/officeDocument/2006/relationships/font" Target="fonts/font5.fntdata"/><Relationship Id="rId17" Type="http://schemas.openxmlformats.org/officeDocument/2006/relationships/font" Target="fonts/font6.fntdata"/><Relationship Id="rId18" Type="http://schemas.openxmlformats.org/officeDocument/2006/relationships/font" Target="fonts/font7.fntdata"/><Relationship Id="rId19" Type="http://schemas.openxmlformats.org/officeDocument/2006/relationships/font" Target="fonts/font8.fntdata"/><Relationship Id="rId20" Type="http://schemas.openxmlformats.org/officeDocument/2006/relationships/font" Target="fonts/font9.fntdata"/><Relationship Id="rId21" Type="http://schemas.openxmlformats.org/officeDocument/2006/relationships/font" Target="fonts/font10.fntdata"/><Relationship Id="rId22" Type="http://schemas.openxmlformats.org/officeDocument/2006/relationships/font" Target="fonts/font11.fntdata"/><Relationship Id="rId23" Type="http://schemas.openxmlformats.org/officeDocument/2006/relationships/font" Target="fonts/font12.fntdata"/></Relationships>
</file>

<file path=ppt/charts/_rels/chart1.xml.rels><?xml version="1.0" encoding="UTF-8" standalone="yes"?>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MAU (K)</c:v>
                </c:pt>
              </c:strCache>
            </c:strRef>
          </c:tx>
          <c:spPr>
            <a:solidFill>
              <a:srgbClr val="FEA386"/>
            </a:solidFill>
            <a:ln>
              <a:noFill/>
            </a:ln>
          </c:spPr>
          <c:invertIfNegative val="0"/>
          <c:dPt>
            <c:idx val="5"/>
            <c:invertIfNegative val="0"/>
            <c:bubble3D val="0"/>
            <c:spPr>
              <a:solidFill>
                <a:schemeClr val="accent1"/>
              </a:solidFill>
            </c:spPr>
          </c:dPt>
          <c:dLbls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1300">
                    <a:solidFill>
                      <a:schemeClr val="dk1"/>
                    </a:solidFill>
                    <a:latin typeface="Helvetica Neue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</c:dLbls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42</c:v>
                </c:pt>
                <c:pt idx="1">
                  <c:v>47</c:v>
                </c:pt>
                <c:pt idx="2">
                  <c:v>53</c:v>
                </c:pt>
                <c:pt idx="3">
                  <c:v>61</c:v>
                </c:pt>
                <c:pt idx="4">
                  <c:v>68</c:v>
                </c:pt>
                <c:pt idx="5">
                  <c:v>79</c:v>
                </c:pt>
              </c:numCache>
            </c:numRef>
          </c:val>
        </c:ser>
        <c:gapWidth val="55"/>
        <c:axId val="1001"/>
        <c:axId val="1002"/>
      </c:barChart>
      <c:catAx>
        <c:axId val="1001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 w="6350">
            <a:solidFill>
              <a:schemeClr val="accent3"/>
            </a:solidFill>
          </a:ln>
        </c:spPr>
        <c:txPr>
          <a:bodyPr/>
          <a:lstStyle/>
          <a:p>
            <a:pPr>
              <a:defRPr sz="1300">
                <a:solidFill>
                  <a:schemeClr val="dk2"/>
                </a:solidFill>
                <a:latin typeface="Helvetica Neue"/>
              </a:defRPr>
            </a:pPr>
            <a:endParaRPr lang="en-US"/>
          </a:p>
        </c:txPr>
        <c:crossAx val="1002"/>
        <c:crosses val="autoZero"/>
        <c:auto val="1"/>
        <c:lblAlgn val="ctr"/>
        <c:lblOffset val="100"/>
        <c:noMultiLvlLbl val="0"/>
      </c:catAx>
      <c:valAx>
        <c:axId val="100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300">
                <a:solidFill>
                  <a:schemeClr val="dk2"/>
                </a:solidFill>
                <a:latin typeface="Helvetica Neue"/>
              </a:defRPr>
            </a:pPr>
            <a:endParaRPr lang="en-US"/>
          </a:p>
        </c:txPr>
        <c:crossAx val="1001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</c:chart>
  <c:spPr>
    <a:noFill/>
    <a:ln>
      <a:noFill/>
    </a:ln>
  </c:spPr>
  <c:txPr>
    <a:bodyPr/>
    <a:lstStyle/>
    <a:p>
      <a:pPr>
        <a:defRPr sz="1300">
          <a:solidFill>
            <a:schemeClr val="dk1"/>
          </a:solidFill>
          <a:latin typeface="Helvetica Neue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c:chart>
    <c:autoTitleDeleted val="1"/>
    <c:plotArea>
      <c:layout/>
      <c:area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MAU (K)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42</c:v>
                </c:pt>
                <c:pt idx="1">
                  <c:v>47</c:v>
                </c:pt>
                <c:pt idx="2">
                  <c:v>53</c:v>
                </c:pt>
                <c:pt idx="3">
                  <c:v>61</c:v>
                </c:pt>
                <c:pt idx="4">
                  <c:v>68</c:v>
                </c:pt>
                <c:pt idx="5">
                  <c:v>79</c:v>
                </c:pt>
              </c:numCache>
            </c:numRef>
          </c:val>
        </c:ser>
        <c:axId val="1001"/>
        <c:axId val="1002"/>
      </c:areaChart>
      <c:catAx>
        <c:axId val="1001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 w="6350">
            <a:solidFill>
              <a:schemeClr val="accent3"/>
            </a:solidFill>
          </a:ln>
        </c:spPr>
        <c:txPr>
          <a:bodyPr/>
          <a:lstStyle/>
          <a:p>
            <a:pPr>
              <a:defRPr sz="1300">
                <a:solidFill>
                  <a:schemeClr val="dk2"/>
                </a:solidFill>
                <a:latin typeface="Helvetica Neue"/>
              </a:defRPr>
            </a:pPr>
            <a:endParaRPr lang="en-US"/>
          </a:p>
        </c:txPr>
        <c:crossAx val="1002"/>
        <c:crosses val="autoZero"/>
        <c:auto val="1"/>
        <c:lblAlgn val="ctr"/>
        <c:lblOffset val="100"/>
        <c:noMultiLvlLbl val="0"/>
      </c:catAx>
      <c:valAx>
        <c:axId val="100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300">
                <a:solidFill>
                  <a:schemeClr val="dk2"/>
                </a:solidFill>
                <a:latin typeface="Helvetica Neue"/>
              </a:defRPr>
            </a:pPr>
            <a:endParaRPr lang="en-US"/>
          </a:p>
        </c:txPr>
        <c:crossAx val="1001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</c:chart>
  <c:spPr>
    <a:noFill/>
    <a:ln>
      <a:noFill/>
    </a:ln>
  </c:spPr>
  <c:txPr>
    <a:bodyPr/>
    <a:lstStyle/>
    <a:p>
      <a:pPr>
        <a:defRPr sz="1300">
          <a:solidFill>
            <a:schemeClr val="dk1"/>
          </a:solidFill>
          <a:latin typeface="Helvetica Neue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"/>
          <p:cNvSpPr>
            <a:spLocks noGrp="1"/>
          </p:cNvSpPr>
          <p:nvPr>
            <p:ph type="sldImg" idx="2"/>
          </p:nvPr>
        </p:nvSpPr>
        <p:spPr>
          <a:xfrm>
            <a:off x="1042416" y="685800"/>
            <a:ext cx="4773168" cy="2688336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"/>
          <p:cNvSpPr>
            <a:spLocks noGrp="1"/>
          </p:cNvSpPr>
          <p:nvPr>
            <p:ph type="body" idx="3"/>
          </p:nvPr>
        </p:nvSpPr>
        <p:spPr>
          <a:xfrm>
            <a:off x="685800" y="3657600"/>
            <a:ext cx="5486400" cy="4297680"/>
          </a:xfrm>
        </p:spPr>
        <p:txBody>
          <a:bodyPr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indent="0" algn="l" defTabSz="914400" rtl="0" eaLnBrk="1" latinLnBrk="0" hangingPunct="1">
      <a:lnSpc>
        <a:spcPct val="100000"/>
      </a:lnSpc>
      <a:spcBef>
        <a:spcPts val="0"/>
      </a:spcBef>
      <a:buNone/>
      <a:defRPr sz="1200" kern="1200">
        <a:solidFill>
          <a:schemeClr val="tx1"/>
        </a:solidFill>
        <a:latin typeface="+mn-lt"/>
        <a:ea typeface="+mn-lt"/>
        <a:cs typeface="+mn-lt"/>
      </a:defRPr>
    </a:lvl1pPr>
    <a:lvl2pPr marL="0" indent="0" algn="l" defTabSz="914400" rtl="0" eaLnBrk="1" latinLnBrk="0" hangingPunct="1">
      <a:lnSpc>
        <a:spcPct val="100000"/>
      </a:lnSpc>
      <a:spcBef>
        <a:spcPts val="0"/>
      </a:spcBef>
      <a:buNone/>
      <a:defRPr sz="1200" kern="1200">
        <a:solidFill>
          <a:schemeClr val="tx1"/>
        </a:solidFill>
        <a:latin typeface="+mn-lt"/>
        <a:ea typeface="+mn-lt"/>
        <a:cs typeface="+mn-lt"/>
      </a:defRPr>
    </a:lvl2pPr>
    <a:lvl3pPr marL="0" indent="0" algn="l" defTabSz="914400" rtl="0" eaLnBrk="1" latinLnBrk="0" hangingPunct="1">
      <a:lnSpc>
        <a:spcPct val="100000"/>
      </a:lnSpc>
      <a:spcBef>
        <a:spcPts val="0"/>
      </a:spcBef>
      <a:buNone/>
      <a:defRPr sz="1200" kern="1200">
        <a:solidFill>
          <a:schemeClr val="tx1"/>
        </a:solidFill>
        <a:latin typeface="+mn-lt"/>
        <a:ea typeface="+mn-lt"/>
        <a:cs typeface="+mn-lt"/>
      </a:defRPr>
    </a:lvl3pPr>
    <a:lvl4pPr marL="0" indent="0" algn="l" defTabSz="914400" rtl="0" eaLnBrk="1" latinLnBrk="0" hangingPunct="1">
      <a:lnSpc>
        <a:spcPct val="100000"/>
      </a:lnSpc>
      <a:spcBef>
        <a:spcPts val="0"/>
      </a:spcBef>
      <a:buNone/>
      <a:defRPr sz="1200" kern="1200">
        <a:solidFill>
          <a:schemeClr val="tx1"/>
        </a:solidFill>
        <a:latin typeface="+mn-lt"/>
        <a:ea typeface="+mn-lt"/>
        <a:cs typeface="+mn-lt"/>
      </a:defRPr>
    </a:lvl4pPr>
    <a:lvl5pPr marL="0" indent="0" algn="l" defTabSz="914400" rtl="0" eaLnBrk="1" latinLnBrk="0" hangingPunct="1">
      <a:lnSpc>
        <a:spcPct val="100000"/>
      </a:lnSpc>
      <a:spcBef>
        <a:spcPts val="0"/>
      </a:spcBef>
      <a:buNone/>
      <a:defRPr sz="1200" kern="1200">
        <a:solidFill>
          <a:schemeClr val="tx1"/>
        </a:solidFill>
        <a:latin typeface="+mn-lt"/>
        <a:ea typeface="+mn-lt"/>
        <a:cs typeface="+mn-lt"/>
      </a:defRPr>
    </a:lvl5pPr>
    <a:lvl6pPr marL="0" indent="0" algn="l" defTabSz="914400" rtl="0" eaLnBrk="1" latinLnBrk="0" hangingPunct="1">
      <a:lnSpc>
        <a:spcPct val="100000"/>
      </a:lnSpc>
      <a:spcBef>
        <a:spcPts val="0"/>
      </a:spcBef>
      <a:buNone/>
      <a:defRPr sz="1200" kern="1200">
        <a:solidFill>
          <a:schemeClr val="tx1"/>
        </a:solidFill>
        <a:latin typeface="+mn-lt"/>
        <a:ea typeface="+mn-lt"/>
        <a:cs typeface="+mn-lt"/>
      </a:defRPr>
    </a:lvl6pPr>
    <a:lvl7pPr marL="0" indent="0" algn="l" defTabSz="914400" rtl="0" eaLnBrk="1" latinLnBrk="0" hangingPunct="1">
      <a:lnSpc>
        <a:spcPct val="100000"/>
      </a:lnSpc>
      <a:spcBef>
        <a:spcPts val="0"/>
      </a:spcBef>
      <a:buNone/>
      <a:defRPr sz="1200" kern="1200">
        <a:solidFill>
          <a:schemeClr val="tx1"/>
        </a:solidFill>
        <a:latin typeface="+mn-lt"/>
        <a:ea typeface="+mn-lt"/>
        <a:cs typeface="+mn-lt"/>
      </a:defRPr>
    </a:lvl7pPr>
    <a:lvl8pPr marL="0" indent="0" algn="l" defTabSz="914400" rtl="0" eaLnBrk="1" latinLnBrk="0" hangingPunct="1">
      <a:lnSpc>
        <a:spcPct val="100000"/>
      </a:lnSpc>
      <a:spcBef>
        <a:spcPts val="0"/>
      </a:spcBef>
      <a:buNone/>
      <a:defRPr sz="1200" kern="1200">
        <a:solidFill>
          <a:schemeClr val="tx1"/>
        </a:solidFill>
        <a:latin typeface="+mn-lt"/>
        <a:ea typeface="+mn-lt"/>
        <a:cs typeface="+mn-lt"/>
      </a:defRPr>
    </a:lvl8pPr>
    <a:lvl9pPr marL="0" indent="0" algn="l" defTabSz="914400" rtl="0" eaLnBrk="1" latinLnBrk="0" hangingPunct="1">
      <a:lnSpc>
        <a:spcPct val="100000"/>
      </a:lnSpc>
      <a:spcBef>
        <a:spcPts val="0"/>
      </a:spcBef>
      <a:buNone/>
      <a:defRPr sz="1200" kern="1200">
        <a:solidFill>
          <a:schemeClr val="tx1"/>
        </a:solidFill>
        <a:latin typeface="+mn-lt"/>
        <a:ea typeface="+mn-lt"/>
        <a:cs typeface="+mn-lt"/>
      </a:defRPr>
    </a:lvl9pPr>
  </p:notesStyle>
</p:notesMaster>
</file>

<file path=ppt/notesSlides/_rels/notesSlide1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dirty="0"/>
              <a:t>Data storytelling: three numbered acts read left to right — a highlighted column chart, a retention curve and a proportional funnel — resolving into one takeaway band.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dirty="0"/>
              <a:t>Fictional demonstration data. MAU increased 88% in six months.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dirty="0"/>
              <a:t>Fictional demonstration data. The largest retention loss is the first transition.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dirty="0"/>
              <a:t>Fictional demonstration data. 11K sign-ups fail to reach activation.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dirty="0"/>
              <a:t>Fictional demonstration data. An 80% activation scenario yields 1.84K additional paid users.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11277600" cy="100584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/>
          <p:cNvSpPr>
            <a:spLocks noGrp="1"/>
          </p:cNvSpPr>
          <p:nvPr>
            <p:ph type="title"/>
          </p:nvPr>
        </p:nvSpPr>
        <p:spPr>
          <a:xfrm>
            <a:off x="457200" y="457200"/>
            <a:ext cx="11277600" cy="100584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Text Placeholder"/>
          <p:cNvSpPr>
            <a:spLocks noGrp="1"/>
          </p:cNvSpPr>
          <p:nvPr>
            <p:ph type="body" idx="1"/>
          </p:nvPr>
        </p:nvSpPr>
        <p:spPr>
          <a:xfrm>
            <a:off x="457200" y="1645920"/>
            <a:ext cx="11277600" cy="475488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Footer Placeholder"/>
          <p:cNvSpPr>
            <a:spLocks noGrp="1"/>
          </p:cNvSpPr>
          <p:nvPr>
            <p:ph type="ftr" idx="11"/>
          </p:nvPr>
        </p:nvSpPr>
        <p:spPr>
          <a:xfrm>
            <a:off x="457200" y="6492240"/>
            <a:ext cx="6766560" cy="27432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"/>
          <p:cNvSpPr>
            <a:spLocks noGrp="1"/>
          </p:cNvSpPr>
          <p:nvPr>
            <p:ph type="sldNum" idx="12"/>
          </p:nvPr>
        </p:nvSpPr>
        <p:spPr>
          <a:xfrm>
            <a:off x="11003280" y="6492240"/>
            <a:ext cx="731520" cy="274320"/>
          </a:xfrm>
        </p:spPr>
        <p:txBody>
          <a:bodyPr/>
          <a:lstStyle/>
          <a:p>
            <a:pPr algn="r"/>
            <a:fld id="{B6F15528-21DE-4FAA-801E-634DDDAF4B2B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marL="0" indent="0" algn="l" defTabSz="914400" rtl="0" eaLnBrk="1" latinLnBrk="0" hangingPunct="1">
        <a:lnSpc>
          <a:spcPct val="100000"/>
        </a:lnSpc>
        <a:spcBef>
          <a:spcPts val="0"/>
        </a:spcBef>
        <a:buNone/>
        <a:defRPr sz="3150" kern="1200">
          <a:solidFill>
            <a:schemeClr val="tx1"/>
          </a:solidFill>
          <a:latin typeface="+mj-lt"/>
          <a:ea typeface="+mj-lt"/>
          <a:cs typeface="+mj-lt"/>
        </a:defRPr>
      </a:lvl1pPr>
      <a:lvl2pPr marL="0" indent="0" algn="l" defTabSz="914400" rtl="0" eaLnBrk="1" latinLnBrk="0" hangingPunct="1">
        <a:lnSpc>
          <a:spcPct val="100000"/>
        </a:lnSpc>
        <a:spcBef>
          <a:spcPts val="0"/>
        </a:spcBef>
        <a:buNone/>
        <a:defRPr sz="3150" kern="1200">
          <a:solidFill>
            <a:schemeClr val="tx1"/>
          </a:solidFill>
          <a:latin typeface="+mj-lt"/>
          <a:ea typeface="+mj-lt"/>
          <a:cs typeface="+mj-lt"/>
        </a:defRPr>
      </a:lvl2pPr>
      <a:lvl3pPr marL="0" indent="0" algn="l" defTabSz="914400" rtl="0" eaLnBrk="1" latinLnBrk="0" hangingPunct="1">
        <a:lnSpc>
          <a:spcPct val="100000"/>
        </a:lnSpc>
        <a:spcBef>
          <a:spcPts val="0"/>
        </a:spcBef>
        <a:buNone/>
        <a:defRPr sz="3150" kern="1200">
          <a:solidFill>
            <a:schemeClr val="tx1"/>
          </a:solidFill>
          <a:latin typeface="+mj-lt"/>
          <a:ea typeface="+mj-lt"/>
          <a:cs typeface="+mj-lt"/>
        </a:defRPr>
      </a:lvl3pPr>
      <a:lvl4pPr marL="0" indent="0" algn="l" defTabSz="914400" rtl="0" eaLnBrk="1" latinLnBrk="0" hangingPunct="1">
        <a:lnSpc>
          <a:spcPct val="100000"/>
        </a:lnSpc>
        <a:spcBef>
          <a:spcPts val="0"/>
        </a:spcBef>
        <a:buNone/>
        <a:defRPr sz="3150" kern="1200">
          <a:solidFill>
            <a:schemeClr val="tx1"/>
          </a:solidFill>
          <a:latin typeface="+mj-lt"/>
          <a:ea typeface="+mj-lt"/>
          <a:cs typeface="+mj-lt"/>
        </a:defRPr>
      </a:lvl4pPr>
      <a:lvl5pPr marL="0" indent="0" algn="l" defTabSz="914400" rtl="0" eaLnBrk="1" latinLnBrk="0" hangingPunct="1">
        <a:lnSpc>
          <a:spcPct val="100000"/>
        </a:lnSpc>
        <a:spcBef>
          <a:spcPts val="0"/>
        </a:spcBef>
        <a:buNone/>
        <a:defRPr sz="3150" kern="1200">
          <a:solidFill>
            <a:schemeClr val="tx1"/>
          </a:solidFill>
          <a:latin typeface="+mj-lt"/>
          <a:ea typeface="+mj-lt"/>
          <a:cs typeface="+mj-lt"/>
        </a:defRPr>
      </a:lvl5pPr>
      <a:lvl6pPr marL="0" indent="0" algn="l" defTabSz="914400" rtl="0" eaLnBrk="1" latinLnBrk="0" hangingPunct="1">
        <a:lnSpc>
          <a:spcPct val="100000"/>
        </a:lnSpc>
        <a:spcBef>
          <a:spcPts val="0"/>
        </a:spcBef>
        <a:buNone/>
        <a:defRPr sz="3150" kern="1200">
          <a:solidFill>
            <a:schemeClr val="tx1"/>
          </a:solidFill>
          <a:latin typeface="+mj-lt"/>
          <a:ea typeface="+mj-lt"/>
          <a:cs typeface="+mj-lt"/>
        </a:defRPr>
      </a:lvl6pPr>
      <a:lvl7pPr marL="0" indent="0" algn="l" defTabSz="914400" rtl="0" eaLnBrk="1" latinLnBrk="0" hangingPunct="1">
        <a:lnSpc>
          <a:spcPct val="100000"/>
        </a:lnSpc>
        <a:spcBef>
          <a:spcPts val="0"/>
        </a:spcBef>
        <a:buNone/>
        <a:defRPr sz="3150" kern="1200">
          <a:solidFill>
            <a:schemeClr val="tx1"/>
          </a:solidFill>
          <a:latin typeface="+mj-lt"/>
          <a:ea typeface="+mj-lt"/>
          <a:cs typeface="+mj-lt"/>
        </a:defRPr>
      </a:lvl7pPr>
      <a:lvl8pPr marL="0" indent="0" algn="l" defTabSz="914400" rtl="0" eaLnBrk="1" latinLnBrk="0" hangingPunct="1">
        <a:lnSpc>
          <a:spcPct val="100000"/>
        </a:lnSpc>
        <a:spcBef>
          <a:spcPts val="0"/>
        </a:spcBef>
        <a:buNone/>
        <a:defRPr sz="3150" kern="1200">
          <a:solidFill>
            <a:schemeClr val="tx1"/>
          </a:solidFill>
          <a:latin typeface="+mj-lt"/>
          <a:ea typeface="+mj-lt"/>
          <a:cs typeface="+mj-lt"/>
        </a:defRPr>
      </a:lvl8pPr>
      <a:lvl9pPr marL="0" indent="0" algn="l" defTabSz="914400" rtl="0" eaLnBrk="1" latinLnBrk="0" hangingPunct="1">
        <a:lnSpc>
          <a:spcPct val="100000"/>
        </a:lnSpc>
        <a:spcBef>
          <a:spcPts val="0"/>
        </a:spcBef>
        <a:buNone/>
        <a:defRPr sz="3150" kern="1200">
          <a:solidFill>
            <a:schemeClr val="tx1"/>
          </a:solidFill>
          <a:latin typeface="+mj-lt"/>
          <a:ea typeface="+mj-lt"/>
          <a:cs typeface="+mj-lt"/>
        </a:defRPr>
      </a:lvl9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lt"/>
          <a:cs typeface="+mn-lt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lt"/>
          <a:cs typeface="+mn-lt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lt"/>
          <a:cs typeface="+mn-lt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lt"/>
          <a:cs typeface="+mn-lt"/>
        </a:defRPr>
      </a:lvl5pPr>
      <a:lvl6pPr marL="1371600" indent="-228600" algn="l" defTabSz="914400" rtl="0" eaLnBrk="1" latinLnBrk="0" hangingPunct="1">
        <a:lnSpc>
          <a:spcPct val="100000"/>
        </a:lnSpc>
        <a:spcBef>
          <a:spcPts val="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lt"/>
          <a:cs typeface="+mn-lt"/>
        </a:defRPr>
      </a:lvl6pPr>
      <a:lvl7pPr marL="1600200" indent="-228600" algn="l" defTabSz="914400" rtl="0" eaLnBrk="1" latinLnBrk="0" hangingPunct="1">
        <a:lnSpc>
          <a:spcPct val="100000"/>
        </a:lnSpc>
        <a:spcBef>
          <a:spcPts val="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lt"/>
          <a:cs typeface="+mn-lt"/>
        </a:defRPr>
      </a:lvl7pPr>
      <a:lvl8pPr marL="1828800" indent="-228600" algn="l" defTabSz="914400" rtl="0" eaLnBrk="1" latinLnBrk="0" hangingPunct="1">
        <a:lnSpc>
          <a:spcPct val="100000"/>
        </a:lnSpc>
        <a:spcBef>
          <a:spcPts val="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lt"/>
          <a:cs typeface="+mn-lt"/>
        </a:defRPr>
      </a:lvl8pPr>
      <a:lvl9pPr marL="2057400" indent="-228600" algn="l" defTabSz="914400" rtl="0" eaLnBrk="1" latinLnBrk="0" hangingPunct="1">
        <a:lnSpc>
          <a:spcPct val="100000"/>
        </a:lnSpc>
        <a:spcBef>
          <a:spcPts val="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indent="0" algn="l" defTabSz="914400" rtl="0" eaLnBrk="1" latinLnBrk="0" hangingPunct="1">
        <a:lnSpc>
          <a:spcPct val="100000"/>
        </a:lnSpc>
        <a:spcBef>
          <a:spcPts val="0"/>
        </a:spcBef>
        <a:buNone/>
        <a:defRPr sz="1600" kern="1200">
          <a:solidFill>
            <a:schemeClr val="tx1"/>
          </a:solidFill>
          <a:latin typeface="+mn-lt"/>
          <a:ea typeface="+mn-lt"/>
          <a:cs typeface="+mn-lt"/>
        </a:defRPr>
      </a:lvl1pPr>
      <a:lvl2pPr marL="0" indent="0" algn="l" defTabSz="914400" rtl="0" eaLnBrk="1" latinLnBrk="0" hangingPunct="1">
        <a:lnSpc>
          <a:spcPct val="100000"/>
        </a:lnSpc>
        <a:spcBef>
          <a:spcPts val="0"/>
        </a:spcBef>
        <a:buNone/>
        <a:defRPr sz="1600" kern="1200">
          <a:solidFill>
            <a:schemeClr val="tx1"/>
          </a:solidFill>
          <a:latin typeface="+mn-lt"/>
          <a:ea typeface="+mn-lt"/>
          <a:cs typeface="+mn-lt"/>
        </a:defRPr>
      </a:lvl2pPr>
      <a:lvl3pPr marL="0" indent="0" algn="l" defTabSz="914400" rtl="0" eaLnBrk="1" latinLnBrk="0" hangingPunct="1">
        <a:lnSpc>
          <a:spcPct val="100000"/>
        </a:lnSpc>
        <a:spcBef>
          <a:spcPts val="0"/>
        </a:spcBef>
        <a:buNone/>
        <a:defRPr sz="1600" kern="1200">
          <a:solidFill>
            <a:schemeClr val="tx1"/>
          </a:solidFill>
          <a:latin typeface="+mn-lt"/>
          <a:ea typeface="+mn-lt"/>
          <a:cs typeface="+mn-lt"/>
        </a:defRPr>
      </a:lvl3pPr>
      <a:lvl4pPr marL="0" indent="0" algn="l" defTabSz="914400" rtl="0" eaLnBrk="1" latinLnBrk="0" hangingPunct="1">
        <a:lnSpc>
          <a:spcPct val="100000"/>
        </a:lnSpc>
        <a:spcBef>
          <a:spcPts val="0"/>
        </a:spcBef>
        <a:buNone/>
        <a:defRPr sz="1600" kern="1200">
          <a:solidFill>
            <a:schemeClr val="tx1"/>
          </a:solidFill>
          <a:latin typeface="+mn-lt"/>
          <a:ea typeface="+mn-lt"/>
          <a:cs typeface="+mn-lt"/>
        </a:defRPr>
      </a:lvl4pPr>
      <a:lvl5pPr marL="0" indent="0" algn="l" defTabSz="914400" rtl="0" eaLnBrk="1" latinLnBrk="0" hangingPunct="1">
        <a:lnSpc>
          <a:spcPct val="100000"/>
        </a:lnSpc>
        <a:spcBef>
          <a:spcPts val="0"/>
        </a:spcBef>
        <a:buNone/>
        <a:defRPr sz="1600" kern="1200">
          <a:solidFill>
            <a:schemeClr val="tx1"/>
          </a:solidFill>
          <a:latin typeface="+mn-lt"/>
          <a:ea typeface="+mn-lt"/>
          <a:cs typeface="+mn-lt"/>
        </a:defRPr>
      </a:lvl5pPr>
      <a:lvl6pPr marL="0" indent="0" algn="l" defTabSz="914400" rtl="0" eaLnBrk="1" latinLnBrk="0" hangingPunct="1">
        <a:lnSpc>
          <a:spcPct val="100000"/>
        </a:lnSpc>
        <a:spcBef>
          <a:spcPts val="0"/>
        </a:spcBef>
        <a:buNone/>
        <a:defRPr sz="1600" kern="1200">
          <a:solidFill>
            <a:schemeClr val="tx1"/>
          </a:solidFill>
          <a:latin typeface="+mn-lt"/>
          <a:ea typeface="+mn-lt"/>
          <a:cs typeface="+mn-lt"/>
        </a:defRPr>
      </a:lvl6pPr>
      <a:lvl7pPr marL="0" indent="0" algn="l" defTabSz="914400" rtl="0" eaLnBrk="1" latinLnBrk="0" hangingPunct="1">
        <a:lnSpc>
          <a:spcPct val="100000"/>
        </a:lnSpc>
        <a:spcBef>
          <a:spcPts val="0"/>
        </a:spcBef>
        <a:buNone/>
        <a:defRPr sz="1600" kern="1200">
          <a:solidFill>
            <a:schemeClr val="tx1"/>
          </a:solidFill>
          <a:latin typeface="+mn-lt"/>
          <a:ea typeface="+mn-lt"/>
          <a:cs typeface="+mn-lt"/>
        </a:defRPr>
      </a:lvl7pPr>
      <a:lvl8pPr marL="0" indent="0" algn="l" defTabSz="914400" rtl="0" eaLnBrk="1" latinLnBrk="0" hangingPunct="1">
        <a:lnSpc>
          <a:spcPct val="100000"/>
        </a:lnSpc>
        <a:spcBef>
          <a:spcPts val="0"/>
        </a:spcBef>
        <a:buNone/>
        <a:defRPr sz="1600" kern="1200">
          <a:solidFill>
            <a:schemeClr val="tx1"/>
          </a:solidFill>
          <a:latin typeface="+mn-lt"/>
          <a:ea typeface="+mn-lt"/>
          <a:cs typeface="+mn-lt"/>
        </a:defRPr>
      </a:lvl8pPr>
      <a:lvl9pPr marL="0" indent="0" algn="l" defTabSz="914400" rtl="0" eaLnBrk="1" latinLnBrk="0" hangingPunct="1">
        <a:lnSpc>
          <a:spcPct val="100000"/>
        </a:lnSpc>
        <a:spcBef>
          <a:spcPts val="0"/>
        </a:spcBef>
        <a:buNone/>
        <a:defRPr sz="16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data-stor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1"/>
          <p:cNvSpPr txBox="1"/>
          <p:nvPr/>
        </p:nvSpPr>
        <p:spPr>
          <a:xfrm>
            <a:off x="457200" y="457200"/>
            <a:ext cx="7315200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260"/>
              </a:lnSpc>
              <a:spcBef>
                <a:spcPts val="0"/>
              </a:spcBef>
              <a:buNone/>
            </a:pPr>
            <a:r>
              <a:rPr lang="en" sz="1050" b="1" i="0" spc="189" dirty="0">
                <a:solidFill>
                  <a:schemeClr val="accent1"/>
                </a:solidFill>
                <a:latin typeface="Helvetica Neue"/>
                <a:ea typeface="Helvetica Neue"/>
                <a:cs typeface="Helvetica Neue"/>
              </a:rPr>
              <a:t>PRODUCT ANALYTICS  ·  JANUARY – JUNE 2026</a:t>
            </a:r>
            <a:endParaRPr lang="en" sz="1050" dirty="0"/>
          </a:p>
        </p:txBody>
      </p:sp>
      <p:sp>
        <p:nvSpPr>
          <p:cNvPr id="3" name="text2"/>
          <p:cNvSpPr>
            <a:spLocks noGrp="1"/>
          </p:cNvSpPr>
          <p:nvPr>
            <p:ph type="title"/>
          </p:nvPr>
        </p:nvSpPr>
        <p:spPr>
          <a:xfrm>
            <a:off x="457200" y="694944"/>
            <a:ext cx="10058400" cy="5852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3360"/>
              </a:lnSpc>
              <a:spcBef>
                <a:spcPts val="0"/>
              </a:spcBef>
              <a:buNone/>
            </a:pPr>
            <a:r>
              <a:rPr lang="en" sz="3200" b="1" i="0" dirty="0">
                <a:solidFill>
                  <a:schemeClr val="tx1"/>
                </a:solidFill>
                <a:latin typeface="Charter"/>
                <a:ea typeface="Charter"/>
                <a:cs typeface="Charter"/>
              </a:rPr>
              <a:t>From growth to retention: what the data tells us</a:t>
            </a:r>
            <a:endParaRPr lang="en" sz="3200" dirty="0"/>
          </a:p>
        </p:txBody>
      </p:sp>
      <p:sp>
        <p:nvSpPr>
          <p:cNvPr id="4" name="text3"/>
          <p:cNvSpPr txBox="1"/>
          <p:nvPr/>
        </p:nvSpPr>
        <p:spPr>
          <a:xfrm>
            <a:off x="457200" y="1261872"/>
            <a:ext cx="9144091" cy="31080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buNone/>
            </a:pPr>
            <a:r>
              <a:rPr lang="en" sz="1500" b="0" i="1" dirty="0">
                <a:solidFill>
                  <a:schemeClr val="tx2"/>
                </a:solidFill>
                <a:latin typeface="Charter"/>
                <a:ea typeface="Charter"/>
                <a:cs typeface="Charter"/>
              </a:rPr>
              <a:t>Six months of product data, three signals, and one decision.</a:t>
            </a:r>
            <a:endParaRPr lang="en" sz="1500" dirty="0"/>
          </a:p>
        </p:txBody>
      </p:sp>
      <p:sp>
        <p:nvSpPr>
          <p:cNvPr id="5" name="shape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1694475"/>
            <a:ext cx="11277295" cy="12710"/>
          </a:xfrm>
          <a:prstGeom prst="rect">
            <a:avLst/>
          </a:prstGeom>
          <a:solidFill>
            <a:schemeClr val="tx1"/>
          </a:solidFill>
          <a:ln>
            <a:noFill/>
          </a:ln>
        </p:spPr>
      </p:sp>
      <p:sp>
        <p:nvSpPr>
          <p:cNvPr id="6" name="shape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4445" y="1920240"/>
            <a:ext cx="9510" cy="340156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7" name="shape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362005" y="1920240"/>
            <a:ext cx="9510" cy="340156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8" name="text7"/>
          <p:cNvSpPr txBox="1"/>
          <p:nvPr/>
        </p:nvSpPr>
        <p:spPr>
          <a:xfrm>
            <a:off x="457200" y="1901952"/>
            <a:ext cx="4343400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260"/>
              </a:lnSpc>
              <a:spcBef>
                <a:spcPts val="0"/>
              </a:spcBef>
              <a:buNone/>
            </a:pPr>
            <a:r>
              <a:rPr lang="en" sz="1050" b="1" i="0" spc="168" dirty="0">
                <a:solidFill>
                  <a:schemeClr val="accent1"/>
                </a:solidFill>
                <a:latin typeface="Helvetica Neue"/>
                <a:ea typeface="Helvetica Neue"/>
                <a:cs typeface="Helvetica Neue"/>
              </a:rPr>
              <a:t>01    ACQUISITION</a:t>
            </a:r>
            <a:endParaRPr lang="en" sz="1050" dirty="0"/>
          </a:p>
        </p:txBody>
      </p:sp>
      <p:sp>
        <p:nvSpPr>
          <p:cNvPr id="9" name="text8"/>
          <p:cNvSpPr txBox="1"/>
          <p:nvPr/>
        </p:nvSpPr>
        <p:spPr>
          <a:xfrm>
            <a:off x="457200" y="2157984"/>
            <a:ext cx="4343400" cy="3474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2006"/>
              </a:lnSpc>
              <a:spcBef>
                <a:spcPts val="0"/>
              </a:spcBef>
              <a:buNone/>
            </a:pPr>
            <a:r>
              <a:rPr lang="en" sz="1700" b="1" i="0" dirty="0">
                <a:solidFill>
                  <a:schemeClr val="tx1"/>
                </a:solidFill>
                <a:latin typeface="Charter"/>
                <a:ea typeface="Charter"/>
                <a:cs typeface="Charter"/>
              </a:rPr>
              <a:t>Users are arriving faster every month</a:t>
            </a:r>
            <a:endParaRPr lang="en" sz="1700" dirty="0"/>
          </a:p>
        </p:txBody>
      </p:sp>
      <p:sp>
        <p:nvSpPr>
          <p:cNvPr id="10" name="text9"/>
          <p:cNvSpPr txBox="1"/>
          <p:nvPr/>
        </p:nvSpPr>
        <p:spPr>
          <a:xfrm>
            <a:off x="457200" y="2523744"/>
            <a:ext cx="1783080" cy="6583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4180"/>
              </a:lnSpc>
              <a:spcBef>
                <a:spcPts val="0"/>
              </a:spcBef>
              <a:buNone/>
            </a:pPr>
            <a:r>
              <a:rPr lang="en" sz="4400" b="1" i="0" dirty="0">
                <a:solidFill>
                  <a:schemeClr val="tx1"/>
                </a:solidFill>
                <a:latin typeface="Charter"/>
                <a:ea typeface="Charter"/>
                <a:cs typeface="Charter"/>
              </a:rPr>
              <a:t>+88%</a:t>
            </a:r>
            <a:endParaRPr lang="en" sz="4400" dirty="0"/>
          </a:p>
        </p:txBody>
      </p:sp>
      <p:sp>
        <p:nvSpPr>
          <p:cNvPr id="11" name="text10"/>
          <p:cNvSpPr txBox="1"/>
          <p:nvPr/>
        </p:nvSpPr>
        <p:spPr>
          <a:xfrm>
            <a:off x="2267712" y="2633472"/>
            <a:ext cx="2532888" cy="4754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buNone/>
            </a:pPr>
            <a:r>
              <a:rPr lang="en" sz="1200" b="0" i="0" dirty="0">
                <a:solidFill>
                  <a:schemeClr val="tx2"/>
                </a:solidFill>
                <a:latin typeface="Helvetica Neue"/>
                <a:ea typeface="Helvetica Neue"/>
                <a:cs typeface="Helvetica Neue"/>
              </a:rPr>
              <a:t>monthly active users,</a:t>
            </a:r>
            <a:endParaRPr lang="en" sz="1200" dirty="0"/>
          </a:p>
          <a:p>
            <a:pPr algn="l">
              <a:lnSpc>
                <a:spcPts val="1560"/>
              </a:lnSpc>
              <a:spcBef>
                <a:spcPts val="420"/>
              </a:spcBef>
              <a:buNone/>
            </a:pPr>
            <a:r>
              <a:rPr lang="en" sz="1200" b="0" i="0" dirty="0">
                <a:solidFill>
                  <a:schemeClr val="tx2"/>
                </a:solidFill>
                <a:latin typeface="Helvetica Neue"/>
                <a:ea typeface="Helvetica Neue"/>
                <a:cs typeface="Helvetica Neue"/>
              </a:rPr>
              <a:t>42K in January, 79K in June</a:t>
            </a:r>
            <a:endParaRPr lang="en" sz="1200" dirty="0"/>
          </a:p>
        </p:txBody>
      </p:sp>
      <p:graphicFrame>
        <p:nvGraphicFramePr>
          <p:cNvPr id="12" name="chart11" descr="Monthly active users in thousands, January to June: 42, 47, 53, 61, 68, 79; June highlighted"/>
          <p:cNvGraphicFramePr/>
          <p:nvPr/>
        </p:nvGraphicFramePr>
        <p:xfrm>
          <a:off x="365760" y="3218688"/>
          <a:ext cx="4480560" cy="2157984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3" name="text12"/>
          <p:cNvSpPr txBox="1"/>
          <p:nvPr/>
        </p:nvSpPr>
        <p:spPr>
          <a:xfrm>
            <a:off x="5257800" y="1901952"/>
            <a:ext cx="2880360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260"/>
              </a:lnSpc>
              <a:spcBef>
                <a:spcPts val="0"/>
              </a:spcBef>
              <a:buNone/>
            </a:pPr>
            <a:r>
              <a:rPr lang="en" sz="1050" b="1" i="0" spc="168" dirty="0">
                <a:solidFill>
                  <a:schemeClr val="accent1"/>
                </a:solidFill>
                <a:latin typeface="Helvetica Neue"/>
                <a:ea typeface="Helvetica Neue"/>
                <a:cs typeface="Helvetica Neue"/>
              </a:rPr>
              <a:t>02    RETENTION</a:t>
            </a:r>
            <a:endParaRPr lang="en" sz="1050" dirty="0"/>
          </a:p>
        </p:txBody>
      </p:sp>
      <p:sp>
        <p:nvSpPr>
          <p:cNvPr id="14" name="text13"/>
          <p:cNvSpPr txBox="1"/>
          <p:nvPr/>
        </p:nvSpPr>
        <p:spPr>
          <a:xfrm>
            <a:off x="5257800" y="2157984"/>
            <a:ext cx="2880360" cy="3474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2006"/>
              </a:lnSpc>
              <a:spcBef>
                <a:spcPts val="0"/>
              </a:spcBef>
              <a:buNone/>
            </a:pPr>
            <a:r>
              <a:rPr lang="en" sz="1700" b="1" i="0" dirty="0">
                <a:solidFill>
                  <a:schemeClr val="tx1"/>
                </a:solidFill>
                <a:latin typeface="Charter"/>
                <a:ea typeface="Charter"/>
                <a:cs typeface="Charter"/>
              </a:rPr>
              <a:t>Cohorts settle by month 3</a:t>
            </a:r>
            <a:endParaRPr lang="en" sz="1700" dirty="0"/>
          </a:p>
        </p:txBody>
      </p:sp>
      <p:sp>
        <p:nvSpPr>
          <p:cNvPr id="15" name="text14"/>
          <p:cNvSpPr txBox="1"/>
          <p:nvPr/>
        </p:nvSpPr>
        <p:spPr>
          <a:xfrm>
            <a:off x="5257800" y="2523744"/>
            <a:ext cx="1783080" cy="6583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4180"/>
              </a:lnSpc>
              <a:spcBef>
                <a:spcPts val="0"/>
              </a:spcBef>
              <a:buNone/>
            </a:pPr>
            <a:r>
              <a:rPr lang="en" sz="4400" b="1" i="0" dirty="0">
                <a:solidFill>
                  <a:schemeClr val="tx1"/>
                </a:solidFill>
                <a:latin typeface="Charter"/>
                <a:ea typeface="Charter"/>
                <a:cs typeface="Charter"/>
              </a:rPr>
              <a:t>62%</a:t>
            </a:r>
            <a:endParaRPr lang="en" sz="4400" dirty="0"/>
          </a:p>
        </p:txBody>
      </p:sp>
      <p:sp>
        <p:nvSpPr>
          <p:cNvPr id="16" name="text15"/>
          <p:cNvSpPr txBox="1"/>
          <p:nvPr/>
        </p:nvSpPr>
        <p:spPr>
          <a:xfrm>
            <a:off x="7068312" y="2633472"/>
            <a:ext cx="1069848" cy="4754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buNone/>
            </a:pPr>
            <a:r>
              <a:rPr lang="en" sz="1200" b="0" i="0" dirty="0">
                <a:solidFill>
                  <a:schemeClr val="tx2"/>
                </a:solidFill>
                <a:latin typeface="Helvetica Neue"/>
                <a:ea typeface="Helvetica Neue"/>
                <a:cs typeface="Helvetica Neue"/>
              </a:rPr>
              <a:t>still active</a:t>
            </a:r>
            <a:endParaRPr lang="en" sz="1200" dirty="0"/>
          </a:p>
          <a:p>
            <a:pPr algn="l">
              <a:lnSpc>
                <a:spcPts val="1560"/>
              </a:lnSpc>
              <a:spcBef>
                <a:spcPts val="420"/>
              </a:spcBef>
              <a:buNone/>
            </a:pPr>
            <a:r>
              <a:rPr lang="en" sz="1200" b="0" i="0" dirty="0">
                <a:solidFill>
                  <a:schemeClr val="tx2"/>
                </a:solidFill>
                <a:latin typeface="Helvetica Neue"/>
                <a:ea typeface="Helvetica Neue"/>
                <a:cs typeface="Helvetica Neue"/>
              </a:rPr>
              <a:t>at month 6</a:t>
            </a:r>
            <a:endParaRPr lang="en" sz="1200" dirty="0"/>
          </a:p>
        </p:txBody>
      </p:sp>
      <p:sp>
        <p:nvSpPr>
          <p:cNvPr id="17" name="shape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532120" y="3456432"/>
            <a:ext cx="2468880" cy="1517904"/>
          </a:xfrm>
          <a:custGeom>
            <a:avLst/>
            <a:gdLst/>
            <a:ahLst/>
            <a:cxnLst/>
            <a:rect l="0" t="0" r="r" b="b"/>
            <a:pathLst>
              <a:path w="1000" h="1000">
                <a:moveTo>
                  <a:pt x="0" y="0"/>
                </a:moveTo>
                <a:lnTo>
                  <a:pt x="200" y="180"/>
                </a:lnTo>
                <a:lnTo>
                  <a:pt x="400" y="280"/>
                </a:lnTo>
                <a:lnTo>
                  <a:pt x="600" y="330"/>
                </a:lnTo>
                <a:lnTo>
                  <a:pt x="800" y="360"/>
                </a:lnTo>
                <a:lnTo>
                  <a:pt x="1000" y="380"/>
                </a:lnTo>
                <a:lnTo>
                  <a:pt x="1000" y="1000"/>
                </a:lnTo>
                <a:lnTo>
                  <a:pt x="0" y="100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</p:sp>
      <p:sp>
        <p:nvSpPr>
          <p:cNvPr id="18" name="shape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532120" y="4969581"/>
            <a:ext cx="2468880" cy="9510"/>
          </a:xfrm>
          <a:prstGeom prst="rect">
            <a:avLst/>
          </a:prstGeom>
          <a:solidFill>
            <a:schemeClr val="tx2"/>
          </a:solidFill>
          <a:ln>
            <a:noFill/>
          </a:ln>
        </p:spPr>
      </p:sp>
      <p:sp>
        <p:nvSpPr>
          <p:cNvPr id="19" name="shape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532120" y="3453232"/>
            <a:ext cx="2468880" cy="630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20" name="text19"/>
          <p:cNvSpPr txBox="1"/>
          <p:nvPr/>
        </p:nvSpPr>
        <p:spPr>
          <a:xfrm>
            <a:off x="5074920" y="3364992"/>
            <a:ext cx="365760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r">
              <a:lnSpc>
                <a:spcPts val="1250"/>
              </a:lnSpc>
              <a:spcBef>
                <a:spcPts val="0"/>
              </a:spcBef>
              <a:buNone/>
            </a:pPr>
            <a:r>
              <a:rPr lang="en" sz="1000" b="0" i="0" dirty="0">
                <a:solidFill>
                  <a:schemeClr val="tx2"/>
                </a:solidFill>
                <a:latin typeface="Helvetica Neue"/>
                <a:ea typeface="Helvetica Neue"/>
                <a:cs typeface="Helvetica Neue"/>
              </a:rPr>
              <a:t>100</a:t>
            </a:r>
            <a:endParaRPr lang="en" sz="1000" dirty="0"/>
          </a:p>
        </p:txBody>
      </p:sp>
      <p:sp>
        <p:nvSpPr>
          <p:cNvPr id="21" name="text20"/>
          <p:cNvSpPr txBox="1"/>
          <p:nvPr/>
        </p:nvSpPr>
        <p:spPr>
          <a:xfrm>
            <a:off x="5074920" y="4873752"/>
            <a:ext cx="365760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r">
              <a:lnSpc>
                <a:spcPts val="1250"/>
              </a:lnSpc>
              <a:spcBef>
                <a:spcPts val="0"/>
              </a:spcBef>
              <a:buNone/>
            </a:pPr>
            <a:r>
              <a:rPr lang="en" sz="1000" b="0" i="0" dirty="0">
                <a:solidFill>
                  <a:schemeClr val="tx2"/>
                </a:solidFill>
                <a:latin typeface="Helvetica Neue"/>
                <a:ea typeface="Helvetica Neue"/>
                <a:cs typeface="Helvetica Neue"/>
              </a:rPr>
              <a:t>0</a:t>
            </a:r>
            <a:endParaRPr lang="en" sz="1000" dirty="0"/>
          </a:p>
        </p:txBody>
      </p:sp>
      <p:sp>
        <p:nvSpPr>
          <p:cNvPr id="22" name="shape2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532120" y="3456432"/>
            <a:ext cx="2468880" cy="1517904"/>
          </a:xfrm>
          <a:custGeom>
            <a:avLst/>
            <a:gdLst/>
            <a:ahLst/>
            <a:cxnLst/>
            <a:rect l="0" t="0" r="r" b="b"/>
            <a:pathLst>
              <a:path w="1000" h="1000">
                <a:moveTo>
                  <a:pt x="0" y="0"/>
                </a:moveTo>
                <a:lnTo>
                  <a:pt x="200" y="180"/>
                </a:lnTo>
                <a:lnTo>
                  <a:pt x="400" y="280"/>
                </a:lnTo>
                <a:lnTo>
                  <a:pt x="600" y="330"/>
                </a:lnTo>
                <a:lnTo>
                  <a:pt x="800" y="360"/>
                </a:lnTo>
                <a:lnTo>
                  <a:pt x="1000" y="380"/>
                </a:lnTo>
              </a:path>
            </a:pathLst>
          </a:custGeom>
          <a:noFill/>
          <a:ln w="25400">
            <a:solidFill>
              <a:schemeClr val="tx1"/>
            </a:solidFill>
          </a:ln>
        </p:spPr>
      </p:sp>
      <p:sp>
        <p:nvSpPr>
          <p:cNvPr id="23" name="shape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95544" y="3419856"/>
            <a:ext cx="73152" cy="73061"/>
          </a:xfrm>
          <a:prstGeom prst="ellipse">
            <a:avLst/>
          </a:prstGeom>
          <a:solidFill>
            <a:schemeClr val="tx1"/>
          </a:solidFill>
          <a:ln>
            <a:noFill/>
          </a:ln>
        </p:spPr>
      </p:sp>
      <p:sp>
        <p:nvSpPr>
          <p:cNvPr id="24" name="text23"/>
          <p:cNvSpPr txBox="1"/>
          <p:nvPr/>
        </p:nvSpPr>
        <p:spPr>
          <a:xfrm>
            <a:off x="5303520" y="5020147"/>
            <a:ext cx="457200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>
              <a:lnSpc>
                <a:spcPts val="1250"/>
              </a:lnSpc>
              <a:spcBef>
                <a:spcPts val="0"/>
              </a:spcBef>
              <a:buNone/>
            </a:pPr>
            <a:r>
              <a:rPr lang="en" sz="1000" b="0" i="0" dirty="0">
                <a:solidFill>
                  <a:schemeClr val="tx2"/>
                </a:solidFill>
                <a:latin typeface="Helvetica Neue"/>
                <a:ea typeface="Helvetica Neue"/>
                <a:cs typeface="Helvetica Neue"/>
              </a:rPr>
              <a:t>M1</a:t>
            </a:r>
            <a:endParaRPr lang="en" sz="1000" dirty="0"/>
          </a:p>
        </p:txBody>
      </p:sp>
      <p:sp>
        <p:nvSpPr>
          <p:cNvPr id="25" name="shape2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89320" y="3693079"/>
            <a:ext cx="73152" cy="73061"/>
          </a:xfrm>
          <a:prstGeom prst="ellipse">
            <a:avLst/>
          </a:prstGeom>
          <a:solidFill>
            <a:schemeClr val="tx1"/>
          </a:solidFill>
          <a:ln>
            <a:noFill/>
          </a:ln>
        </p:spPr>
      </p:sp>
      <p:sp>
        <p:nvSpPr>
          <p:cNvPr id="26" name="text25"/>
          <p:cNvSpPr txBox="1"/>
          <p:nvPr/>
        </p:nvSpPr>
        <p:spPr>
          <a:xfrm>
            <a:off x="5797296" y="5020147"/>
            <a:ext cx="457200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>
              <a:lnSpc>
                <a:spcPts val="1250"/>
              </a:lnSpc>
              <a:spcBef>
                <a:spcPts val="0"/>
              </a:spcBef>
              <a:buNone/>
            </a:pPr>
            <a:r>
              <a:rPr lang="en" sz="1000" b="0" i="0" dirty="0">
                <a:solidFill>
                  <a:schemeClr val="tx2"/>
                </a:solidFill>
                <a:latin typeface="Helvetica Neue"/>
                <a:ea typeface="Helvetica Neue"/>
                <a:cs typeface="Helvetica Neue"/>
              </a:rPr>
              <a:t>M2</a:t>
            </a:r>
            <a:endParaRPr lang="en" sz="1000" dirty="0"/>
          </a:p>
        </p:txBody>
      </p:sp>
      <p:sp>
        <p:nvSpPr>
          <p:cNvPr id="27" name="shape2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83096" y="3844869"/>
            <a:ext cx="73152" cy="73061"/>
          </a:xfrm>
          <a:prstGeom prst="ellipse">
            <a:avLst/>
          </a:prstGeom>
          <a:solidFill>
            <a:schemeClr val="tx1"/>
          </a:solidFill>
          <a:ln>
            <a:noFill/>
          </a:ln>
        </p:spPr>
      </p:sp>
      <p:sp>
        <p:nvSpPr>
          <p:cNvPr id="28" name="text27"/>
          <p:cNvSpPr txBox="1"/>
          <p:nvPr/>
        </p:nvSpPr>
        <p:spPr>
          <a:xfrm>
            <a:off x="6291072" y="5020147"/>
            <a:ext cx="457200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>
              <a:lnSpc>
                <a:spcPts val="1250"/>
              </a:lnSpc>
              <a:spcBef>
                <a:spcPts val="0"/>
              </a:spcBef>
              <a:buNone/>
            </a:pPr>
            <a:r>
              <a:rPr lang="en" sz="1000" b="0" i="0" dirty="0">
                <a:solidFill>
                  <a:schemeClr val="tx2"/>
                </a:solidFill>
                <a:latin typeface="Helvetica Neue"/>
                <a:ea typeface="Helvetica Neue"/>
                <a:cs typeface="Helvetica Neue"/>
              </a:rPr>
              <a:t>M3</a:t>
            </a:r>
            <a:endParaRPr lang="en" sz="1000" dirty="0"/>
          </a:p>
        </p:txBody>
      </p:sp>
      <p:sp>
        <p:nvSpPr>
          <p:cNvPr id="29" name="shape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976872" y="3920764"/>
            <a:ext cx="73152" cy="73061"/>
          </a:xfrm>
          <a:prstGeom prst="ellipse">
            <a:avLst/>
          </a:prstGeom>
          <a:solidFill>
            <a:schemeClr val="tx1"/>
          </a:solidFill>
          <a:ln>
            <a:noFill/>
          </a:ln>
        </p:spPr>
      </p:sp>
      <p:sp>
        <p:nvSpPr>
          <p:cNvPr id="30" name="text29"/>
          <p:cNvSpPr txBox="1"/>
          <p:nvPr/>
        </p:nvSpPr>
        <p:spPr>
          <a:xfrm>
            <a:off x="6784848" y="5020147"/>
            <a:ext cx="457200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>
              <a:lnSpc>
                <a:spcPts val="1250"/>
              </a:lnSpc>
              <a:spcBef>
                <a:spcPts val="0"/>
              </a:spcBef>
              <a:buNone/>
            </a:pPr>
            <a:r>
              <a:rPr lang="en" sz="1000" b="0" i="0" dirty="0">
                <a:solidFill>
                  <a:schemeClr val="tx2"/>
                </a:solidFill>
                <a:latin typeface="Helvetica Neue"/>
                <a:ea typeface="Helvetica Neue"/>
                <a:cs typeface="Helvetica Neue"/>
              </a:rPr>
              <a:t>M4</a:t>
            </a:r>
            <a:endParaRPr lang="en" sz="1000" dirty="0"/>
          </a:p>
        </p:txBody>
      </p:sp>
      <p:sp>
        <p:nvSpPr>
          <p:cNvPr id="31" name="shape3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470648" y="3966301"/>
            <a:ext cx="73152" cy="73061"/>
          </a:xfrm>
          <a:prstGeom prst="ellipse">
            <a:avLst/>
          </a:prstGeom>
          <a:solidFill>
            <a:schemeClr val="tx1"/>
          </a:solidFill>
          <a:ln>
            <a:noFill/>
          </a:ln>
        </p:spPr>
      </p:sp>
      <p:sp>
        <p:nvSpPr>
          <p:cNvPr id="32" name="text31"/>
          <p:cNvSpPr txBox="1"/>
          <p:nvPr/>
        </p:nvSpPr>
        <p:spPr>
          <a:xfrm>
            <a:off x="7278624" y="5020147"/>
            <a:ext cx="457200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>
              <a:lnSpc>
                <a:spcPts val="1250"/>
              </a:lnSpc>
              <a:spcBef>
                <a:spcPts val="0"/>
              </a:spcBef>
              <a:buNone/>
            </a:pPr>
            <a:r>
              <a:rPr lang="en" sz="1000" b="0" i="0" dirty="0">
                <a:solidFill>
                  <a:schemeClr val="tx2"/>
                </a:solidFill>
                <a:latin typeface="Helvetica Neue"/>
                <a:ea typeface="Helvetica Neue"/>
                <a:cs typeface="Helvetica Neue"/>
              </a:rPr>
              <a:t>M5</a:t>
            </a:r>
            <a:endParaRPr lang="en" sz="1000" dirty="0"/>
          </a:p>
        </p:txBody>
      </p:sp>
      <p:sp>
        <p:nvSpPr>
          <p:cNvPr id="33" name="shape3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941564" y="3973800"/>
            <a:ext cx="118872" cy="11887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34" name="text33"/>
          <p:cNvSpPr txBox="1"/>
          <p:nvPr/>
        </p:nvSpPr>
        <p:spPr>
          <a:xfrm>
            <a:off x="7772400" y="5020147"/>
            <a:ext cx="457200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>
              <a:lnSpc>
                <a:spcPts val="1250"/>
              </a:lnSpc>
              <a:spcBef>
                <a:spcPts val="0"/>
              </a:spcBef>
              <a:buNone/>
            </a:pPr>
            <a:r>
              <a:rPr lang="en" sz="1000" b="0" i="0" dirty="0">
                <a:solidFill>
                  <a:schemeClr val="tx2"/>
                </a:solidFill>
                <a:latin typeface="Helvetica Neue"/>
                <a:ea typeface="Helvetica Neue"/>
                <a:cs typeface="Helvetica Neue"/>
              </a:rPr>
              <a:t>M6</a:t>
            </a:r>
            <a:endParaRPr lang="en" sz="1000" dirty="0"/>
          </a:p>
        </p:txBody>
      </p:sp>
      <p:sp>
        <p:nvSpPr>
          <p:cNvPr id="35" name="shape3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19672" y="3719688"/>
            <a:ext cx="1481328" cy="1271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36" name="shape3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13363" y="3725997"/>
            <a:ext cx="12710" cy="7306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37" name="shape3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994691" y="3725997"/>
            <a:ext cx="12710" cy="19751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38" name="text37"/>
          <p:cNvSpPr txBox="1"/>
          <p:nvPr/>
        </p:nvSpPr>
        <p:spPr>
          <a:xfrm>
            <a:off x="6473952" y="3479109"/>
            <a:ext cx="1828891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313"/>
              </a:lnSpc>
              <a:spcBef>
                <a:spcPts val="0"/>
              </a:spcBef>
              <a:buNone/>
            </a:pPr>
            <a:r>
              <a:rPr lang="en" sz="1050" b="1" i="0" dirty="0">
                <a:solidFill>
                  <a:schemeClr val="accent1"/>
                </a:solidFill>
                <a:latin typeface="Helvetica Neue"/>
                <a:ea typeface="Helvetica Neue"/>
                <a:cs typeface="Helvetica Neue"/>
              </a:rPr>
              <a:t>−10 pts in three months</a:t>
            </a:r>
            <a:endParaRPr lang="en" sz="1050" dirty="0"/>
          </a:p>
        </p:txBody>
      </p:sp>
      <p:sp>
        <p:nvSpPr>
          <p:cNvPr id="39" name="text38"/>
          <p:cNvSpPr txBox="1"/>
          <p:nvPr/>
        </p:nvSpPr>
        <p:spPr>
          <a:xfrm>
            <a:off x="7635331" y="4124676"/>
            <a:ext cx="502920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r">
              <a:lnSpc>
                <a:spcPts val="1313"/>
              </a:lnSpc>
              <a:spcBef>
                <a:spcPts val="0"/>
              </a:spcBef>
              <a:buNone/>
            </a:pPr>
            <a:r>
              <a:rPr lang="en" sz="1050" b="1" i="0" dirty="0">
                <a:solidFill>
                  <a:schemeClr val="accent1"/>
                </a:solidFill>
                <a:latin typeface="Helvetica Neue"/>
                <a:ea typeface="Helvetica Neue"/>
                <a:cs typeface="Helvetica Neue"/>
              </a:rPr>
              <a:t>62%</a:t>
            </a:r>
            <a:endParaRPr lang="en" sz="1050" dirty="0"/>
          </a:p>
        </p:txBody>
      </p:sp>
      <p:sp>
        <p:nvSpPr>
          <p:cNvPr id="40" name="text39"/>
          <p:cNvSpPr txBox="1"/>
          <p:nvPr/>
        </p:nvSpPr>
        <p:spPr>
          <a:xfrm>
            <a:off x="8595360" y="1901952"/>
            <a:ext cx="3139135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260"/>
              </a:lnSpc>
              <a:spcBef>
                <a:spcPts val="0"/>
              </a:spcBef>
              <a:buNone/>
            </a:pPr>
            <a:r>
              <a:rPr lang="en" sz="1050" b="1" i="0" spc="168" dirty="0">
                <a:solidFill>
                  <a:schemeClr val="accent1"/>
                </a:solidFill>
                <a:latin typeface="Helvetica Neue"/>
                <a:ea typeface="Helvetica Neue"/>
                <a:cs typeface="Helvetica Neue"/>
              </a:rPr>
              <a:t>03    ACTIVATION</a:t>
            </a:r>
            <a:endParaRPr lang="en" sz="1050" dirty="0"/>
          </a:p>
        </p:txBody>
      </p:sp>
      <p:sp>
        <p:nvSpPr>
          <p:cNvPr id="41" name="text40"/>
          <p:cNvSpPr txBox="1"/>
          <p:nvPr/>
        </p:nvSpPr>
        <p:spPr>
          <a:xfrm>
            <a:off x="8595360" y="2157984"/>
            <a:ext cx="3139135" cy="3474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2006"/>
              </a:lnSpc>
              <a:spcBef>
                <a:spcPts val="0"/>
              </a:spcBef>
              <a:buNone/>
            </a:pPr>
            <a:r>
              <a:rPr lang="en" sz="1700" b="1" i="0" dirty="0">
                <a:solidFill>
                  <a:schemeClr val="tx1"/>
                </a:solidFill>
                <a:latin typeface="Charter"/>
                <a:ea typeface="Charter"/>
                <a:cs typeface="Charter"/>
              </a:rPr>
              <a:t>Activation is the leak</a:t>
            </a:r>
            <a:endParaRPr lang="en" sz="1700" dirty="0"/>
          </a:p>
        </p:txBody>
      </p:sp>
      <p:sp>
        <p:nvSpPr>
          <p:cNvPr id="42" name="text41"/>
          <p:cNvSpPr txBox="1"/>
          <p:nvPr/>
        </p:nvSpPr>
        <p:spPr>
          <a:xfrm>
            <a:off x="8595360" y="2523744"/>
            <a:ext cx="1783080" cy="6583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4180"/>
              </a:lnSpc>
              <a:spcBef>
                <a:spcPts val="0"/>
              </a:spcBef>
              <a:buNone/>
            </a:pPr>
            <a:r>
              <a:rPr lang="en" sz="4400" b="1" i="0" dirty="0">
                <a:solidFill>
                  <a:schemeClr val="tx1"/>
                </a:solidFill>
                <a:latin typeface="Charter"/>
                <a:ea typeface="Charter"/>
                <a:cs typeface="Charter"/>
              </a:rPr>
              <a:t>8.4%</a:t>
            </a:r>
            <a:endParaRPr lang="en" sz="4400" dirty="0"/>
          </a:p>
        </p:txBody>
      </p:sp>
      <p:sp>
        <p:nvSpPr>
          <p:cNvPr id="43" name="text42"/>
          <p:cNvSpPr txBox="1"/>
          <p:nvPr/>
        </p:nvSpPr>
        <p:spPr>
          <a:xfrm>
            <a:off x="10405963" y="2633472"/>
            <a:ext cx="1328623" cy="4754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buNone/>
            </a:pPr>
            <a:r>
              <a:rPr lang="en" sz="1200" b="0" i="0" dirty="0">
                <a:solidFill>
                  <a:schemeClr val="tx2"/>
                </a:solidFill>
                <a:latin typeface="Helvetica Neue"/>
                <a:ea typeface="Helvetica Neue"/>
                <a:cs typeface="Helvetica Neue"/>
              </a:rPr>
              <a:t>of visitors become</a:t>
            </a:r>
            <a:endParaRPr lang="en" sz="1200" dirty="0"/>
          </a:p>
          <a:p>
            <a:pPr algn="l">
              <a:lnSpc>
                <a:spcPts val="1560"/>
              </a:lnSpc>
              <a:spcBef>
                <a:spcPts val="420"/>
              </a:spcBef>
              <a:buNone/>
            </a:pPr>
            <a:r>
              <a:rPr lang="en" sz="1200" b="0" i="0" dirty="0">
                <a:solidFill>
                  <a:schemeClr val="tx2"/>
                </a:solidFill>
                <a:latin typeface="Helvetica Neue"/>
                <a:ea typeface="Helvetica Neue"/>
                <a:cs typeface="Helvetica Neue"/>
              </a:rPr>
              <a:t>paying customers</a:t>
            </a:r>
            <a:endParaRPr lang="en" sz="1200" dirty="0"/>
          </a:p>
        </p:txBody>
      </p:sp>
      <p:sp>
        <p:nvSpPr>
          <p:cNvPr id="44" name="text43"/>
          <p:cNvSpPr txBox="1"/>
          <p:nvPr/>
        </p:nvSpPr>
        <p:spPr>
          <a:xfrm>
            <a:off x="8595360" y="3337560"/>
            <a:ext cx="86868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buNone/>
            </a:pPr>
            <a:r>
              <a:rPr lang="en" sz="1200" b="0" i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</a:rPr>
              <a:t>Visitors</a:t>
            </a:r>
            <a:endParaRPr lang="en" sz="1200" dirty="0"/>
          </a:p>
        </p:txBody>
      </p:sp>
      <p:sp>
        <p:nvSpPr>
          <p:cNvPr id="45" name="shape4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509851" y="3310128"/>
            <a:ext cx="1691640" cy="310805"/>
          </a:xfrm>
          <a:prstGeom prst="rect">
            <a:avLst/>
          </a:prstGeom>
          <a:solidFill>
            <a:schemeClr val="tx1"/>
          </a:solidFill>
          <a:ln>
            <a:noFill/>
          </a:ln>
        </p:spPr>
      </p:sp>
      <p:sp>
        <p:nvSpPr>
          <p:cNvPr id="46" name="text45"/>
          <p:cNvSpPr txBox="1"/>
          <p:nvPr/>
        </p:nvSpPr>
        <p:spPr>
          <a:xfrm>
            <a:off x="11274552" y="3337560"/>
            <a:ext cx="459943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buNone/>
            </a:pPr>
            <a:r>
              <a:rPr lang="en" sz="1200" b="0" i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</a:rPr>
              <a:t>100K</a:t>
            </a:r>
            <a:endParaRPr lang="en" sz="1200" dirty="0"/>
          </a:p>
        </p:txBody>
      </p:sp>
      <p:sp>
        <p:nvSpPr>
          <p:cNvPr id="47" name="text46"/>
          <p:cNvSpPr txBox="1"/>
          <p:nvPr/>
        </p:nvSpPr>
        <p:spPr>
          <a:xfrm>
            <a:off x="8595360" y="3840480"/>
            <a:ext cx="86868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buNone/>
            </a:pPr>
            <a:r>
              <a:rPr lang="en" sz="1200" b="0" i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</a:rPr>
              <a:t>Sign-ups</a:t>
            </a:r>
            <a:endParaRPr lang="en" sz="1200" dirty="0"/>
          </a:p>
        </p:txBody>
      </p:sp>
      <p:sp>
        <p:nvSpPr>
          <p:cNvPr id="48" name="shape4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509851" y="3813048"/>
            <a:ext cx="541325" cy="310805"/>
          </a:xfrm>
          <a:prstGeom prst="rect">
            <a:avLst/>
          </a:prstGeom>
          <a:solidFill>
            <a:schemeClr val="tx1"/>
          </a:solidFill>
          <a:ln>
            <a:noFill/>
          </a:ln>
        </p:spPr>
      </p:sp>
      <p:sp>
        <p:nvSpPr>
          <p:cNvPr id="49" name="text48"/>
          <p:cNvSpPr txBox="1"/>
          <p:nvPr/>
        </p:nvSpPr>
        <p:spPr>
          <a:xfrm>
            <a:off x="10124237" y="3840480"/>
            <a:ext cx="1610258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buNone/>
            </a:pPr>
            <a:r>
              <a:rPr lang="en" sz="1200" b="0" i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</a:rPr>
              <a:t>32K  ·  32%</a:t>
            </a:r>
            <a:endParaRPr lang="en" sz="1200" dirty="0"/>
          </a:p>
        </p:txBody>
      </p:sp>
      <p:sp>
        <p:nvSpPr>
          <p:cNvPr id="50" name="text49"/>
          <p:cNvSpPr txBox="1"/>
          <p:nvPr/>
        </p:nvSpPr>
        <p:spPr>
          <a:xfrm>
            <a:off x="8595360" y="4343400"/>
            <a:ext cx="86868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buNone/>
            </a:pPr>
            <a:r>
              <a:rPr lang="en" sz="1200" b="0" i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</a:rPr>
              <a:t>Activated</a:t>
            </a:r>
            <a:endParaRPr lang="en" sz="1200" dirty="0"/>
          </a:p>
        </p:txBody>
      </p:sp>
      <p:sp>
        <p:nvSpPr>
          <p:cNvPr id="51" name="shape5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509851" y="4315968"/>
            <a:ext cx="355244" cy="3108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52" name="shape5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865096" y="4315968"/>
            <a:ext cx="186080" cy="310805"/>
          </a:xfrm>
          <a:prstGeom prst="rect">
            <a:avLst/>
          </a:prstGeom>
          <a:solidFill>
            <a:schemeClr val="accent4"/>
          </a:solidFill>
          <a:ln w="12700">
            <a:solidFill>
              <a:schemeClr val="accent1"/>
            </a:solidFill>
          </a:ln>
        </p:spPr>
      </p:sp>
      <p:sp>
        <p:nvSpPr>
          <p:cNvPr id="53" name="text52"/>
          <p:cNvSpPr txBox="1"/>
          <p:nvPr/>
        </p:nvSpPr>
        <p:spPr>
          <a:xfrm>
            <a:off x="9819284" y="4636008"/>
            <a:ext cx="1097280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250"/>
              </a:lnSpc>
              <a:spcBef>
                <a:spcPts val="0"/>
              </a:spcBef>
              <a:buNone/>
            </a:pPr>
            <a:r>
              <a:rPr lang="en" sz="1000" b="1" i="0" dirty="0">
                <a:solidFill>
                  <a:schemeClr val="accent1"/>
                </a:solidFill>
                <a:latin typeface="Helvetica Neue"/>
                <a:ea typeface="Helvetica Neue"/>
                <a:cs typeface="Helvetica Neue"/>
              </a:rPr>
              <a:t>11K lost</a:t>
            </a:r>
            <a:endParaRPr lang="en" sz="1000" dirty="0"/>
          </a:p>
        </p:txBody>
      </p:sp>
      <p:sp>
        <p:nvSpPr>
          <p:cNvPr id="54" name="text53"/>
          <p:cNvSpPr txBox="1"/>
          <p:nvPr/>
        </p:nvSpPr>
        <p:spPr>
          <a:xfrm>
            <a:off x="10124237" y="4343400"/>
            <a:ext cx="1610258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buNone/>
            </a:pPr>
            <a:r>
              <a:rPr lang="en" sz="1200" b="1" i="0" dirty="0">
                <a:solidFill>
                  <a:schemeClr val="accent1"/>
                </a:solidFill>
                <a:latin typeface="Helvetica Neue"/>
                <a:ea typeface="Helvetica Neue"/>
                <a:cs typeface="Helvetica Neue"/>
              </a:rPr>
              <a:t>21K  ·  66%</a:t>
            </a:r>
            <a:endParaRPr lang="en" sz="1200" dirty="0"/>
          </a:p>
        </p:txBody>
      </p:sp>
      <p:sp>
        <p:nvSpPr>
          <p:cNvPr id="55" name="text54"/>
          <p:cNvSpPr txBox="1"/>
          <p:nvPr/>
        </p:nvSpPr>
        <p:spPr>
          <a:xfrm>
            <a:off x="8595360" y="4846320"/>
            <a:ext cx="86868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buNone/>
            </a:pPr>
            <a:r>
              <a:rPr lang="en" sz="1200" b="0" i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</a:rPr>
              <a:t>Paid</a:t>
            </a:r>
            <a:endParaRPr lang="en" sz="1200" dirty="0"/>
          </a:p>
        </p:txBody>
      </p:sp>
      <p:sp>
        <p:nvSpPr>
          <p:cNvPr id="56" name="shape5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509851" y="4818888"/>
            <a:ext cx="142098" cy="310805"/>
          </a:xfrm>
          <a:prstGeom prst="rect">
            <a:avLst/>
          </a:prstGeom>
          <a:solidFill>
            <a:schemeClr val="tx1"/>
          </a:solidFill>
          <a:ln>
            <a:noFill/>
          </a:ln>
        </p:spPr>
      </p:sp>
      <p:sp>
        <p:nvSpPr>
          <p:cNvPr id="57" name="text56"/>
          <p:cNvSpPr txBox="1"/>
          <p:nvPr/>
        </p:nvSpPr>
        <p:spPr>
          <a:xfrm>
            <a:off x="9725010" y="4846320"/>
            <a:ext cx="2009485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buNone/>
            </a:pPr>
            <a:r>
              <a:rPr lang="en" sz="1200" b="0" i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</a:rPr>
              <a:t>8.4K  ·  40%</a:t>
            </a:r>
            <a:endParaRPr lang="en" sz="1200" dirty="0"/>
          </a:p>
        </p:txBody>
      </p:sp>
      <p:sp>
        <p:nvSpPr>
          <p:cNvPr id="58" name="shape5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5596128"/>
            <a:ext cx="12191970" cy="1261872"/>
          </a:xfrm>
          <a:prstGeom prst="rect">
            <a:avLst/>
          </a:prstGeom>
          <a:solidFill>
            <a:schemeClr val="tx1"/>
          </a:solidFill>
          <a:ln>
            <a:noFill/>
          </a:ln>
        </p:spPr>
      </p:sp>
      <p:sp>
        <p:nvSpPr>
          <p:cNvPr id="59" name="free58-surface"/>
          <p:cNvSpPr/>
          <p:nvPr/>
        </p:nvSpPr>
        <p:spPr>
          <a:xfrm>
            <a:off x="457200" y="5596128"/>
            <a:ext cx="11277295" cy="804672"/>
          </a:xfrm>
          <a:prstGeom prst="rect">
            <a:avLst/>
          </a:prstGeom>
          <a:solidFill>
            <a:schemeClr val="tx1"/>
          </a:solidFill>
          <a:ln>
            <a:noFill/>
          </a:ln>
        </p:spPr>
      </p:sp>
      <p:sp>
        <p:nvSpPr>
          <p:cNvPr id="60" name="text59"/>
          <p:cNvSpPr txBox="1"/>
          <p:nvPr/>
        </p:nvSpPr>
        <p:spPr>
          <a:xfrm>
            <a:off x="457200" y="5998464"/>
            <a:ext cx="1463040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260"/>
              </a:lnSpc>
              <a:spcBef>
                <a:spcPts val="0"/>
              </a:spcBef>
              <a:buNone/>
            </a:pPr>
            <a:r>
              <a:rPr lang="en" sz="1050" b="1" i="0" spc="105" dirty="0">
                <a:solidFill>
                  <a:schemeClr val="accent5"/>
                </a:solidFill>
                <a:latin typeface="Helvetica Neue"/>
                <a:ea typeface="Helvetica Neue"/>
                <a:cs typeface="Helvetica Neue"/>
              </a:rPr>
              <a:t>THE TAKEAWAY</a:t>
            </a:r>
            <a:endParaRPr lang="en" sz="1050" dirty="0"/>
          </a:p>
        </p:txBody>
      </p:sp>
      <p:sp>
        <p:nvSpPr>
          <p:cNvPr id="61" name="text60"/>
          <p:cNvSpPr txBox="1"/>
          <p:nvPr/>
        </p:nvSpPr>
        <p:spPr>
          <a:xfrm>
            <a:off x="1965960" y="5888736"/>
            <a:ext cx="6172200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2185"/>
              </a:lnSpc>
              <a:spcBef>
                <a:spcPts val="0"/>
              </a:spcBef>
              <a:buNone/>
            </a:pPr>
            <a:r>
              <a:rPr lang="en" sz="1900" b="1" i="0" dirty="0">
                <a:solidFill>
                  <a:schemeClr val="bg1"/>
                </a:solidFill>
                <a:latin typeface="Charter"/>
                <a:ea typeface="Charter"/>
                <a:cs typeface="Charter"/>
              </a:rPr>
              <a:t>Acquisition is accelerating, but activation remains the biggest growth lever.</a:t>
            </a:r>
            <a:endParaRPr lang="en" sz="1900" dirty="0"/>
          </a:p>
        </p:txBody>
      </p:sp>
      <p:sp>
        <p:nvSpPr>
          <p:cNvPr id="62" name="shape6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407725" y="5907024"/>
            <a:ext cx="9510" cy="530352"/>
          </a:xfrm>
          <a:prstGeom prst="rect">
            <a:avLst/>
          </a:prstGeom>
          <a:solidFill>
            <a:schemeClr val="tx2"/>
          </a:solidFill>
          <a:ln>
            <a:noFill/>
          </a:ln>
        </p:spPr>
      </p:sp>
      <p:sp>
        <p:nvSpPr>
          <p:cNvPr id="63" name="text62"/>
          <p:cNvSpPr txBox="1"/>
          <p:nvPr/>
        </p:nvSpPr>
        <p:spPr>
          <a:xfrm>
            <a:off x="8595360" y="5888736"/>
            <a:ext cx="1280160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2850"/>
              </a:lnSpc>
              <a:spcBef>
                <a:spcPts val="0"/>
              </a:spcBef>
              <a:buNone/>
            </a:pPr>
            <a:r>
              <a:rPr lang="en" sz="3000" b="1" i="0" dirty="0">
                <a:solidFill>
                  <a:schemeClr val="accent5"/>
                </a:solidFill>
                <a:latin typeface="Charter"/>
                <a:ea typeface="Charter"/>
                <a:cs typeface="Charter"/>
              </a:rPr>
              <a:t>+1.8K</a:t>
            </a:r>
            <a:endParaRPr lang="en" sz="3000" dirty="0"/>
          </a:p>
        </p:txBody>
      </p:sp>
      <p:sp>
        <p:nvSpPr>
          <p:cNvPr id="64" name="text63"/>
          <p:cNvSpPr txBox="1"/>
          <p:nvPr/>
        </p:nvSpPr>
        <p:spPr>
          <a:xfrm>
            <a:off x="9857232" y="5907024"/>
            <a:ext cx="1877263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313"/>
              </a:lnSpc>
              <a:spcBef>
                <a:spcPts val="0"/>
              </a:spcBef>
              <a:buNone/>
            </a:pPr>
            <a:r>
              <a:rPr lang="en" sz="1050" b="0" i="0" dirty="0">
                <a:solidFill>
                  <a:schemeClr val="accent2"/>
                </a:solidFill>
                <a:latin typeface="Helvetica Neue"/>
                <a:ea typeface="Helvetica Neue"/>
                <a:cs typeface="Helvetica Neue"/>
              </a:rPr>
              <a:t>paid users a month if activation rises from 66% to 80%</a:t>
            </a:r>
            <a:endParaRPr lang="en" sz="10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growth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1"/>
          <p:cNvSpPr txBox="1"/>
          <p:nvPr/>
        </p:nvSpPr>
        <p:spPr>
          <a:xfrm>
            <a:off x="457200" y="457200"/>
            <a:ext cx="9144091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260"/>
              </a:lnSpc>
              <a:spcBef>
                <a:spcPts val="0"/>
              </a:spcBef>
              <a:buNone/>
            </a:pPr>
            <a:r>
              <a:rPr lang="en" sz="1050" b="1" i="0" dirty="0">
                <a:solidFill>
                  <a:schemeClr val="accent1"/>
                </a:solidFill>
                <a:latin typeface="Helvetica Neue"/>
                <a:ea typeface="Helvetica Neue"/>
                <a:cs typeface="Helvetica Neue"/>
              </a:rPr>
              <a:t>DATA STORYTELLING</a:t>
            </a:r>
            <a:endParaRPr lang="en" sz="1050" dirty="0"/>
          </a:p>
        </p:txBody>
      </p:sp>
      <p:sp>
        <p:nvSpPr>
          <p:cNvPr id="3" name="text2"/>
          <p:cNvSpPr>
            <a:spLocks noGrp="1"/>
          </p:cNvSpPr>
          <p:nvPr>
            <p:ph type="title"/>
          </p:nvPr>
        </p:nvSpPr>
        <p:spPr>
          <a:xfrm>
            <a:off x="457200" y="896112"/>
            <a:ext cx="11274552" cy="5943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3150"/>
              </a:lnSpc>
              <a:spcBef>
                <a:spcPts val="0"/>
              </a:spcBef>
              <a:buNone/>
            </a:pPr>
            <a:r>
              <a:rPr lang="en" sz="3000" b="1" i="0" dirty="0">
                <a:solidFill>
                  <a:schemeClr val="tx1"/>
                </a:solidFill>
                <a:latin typeface="Charter"/>
                <a:ea typeface="Charter"/>
                <a:cs typeface="Charter"/>
              </a:rPr>
              <a:t>Growth accelerated throughout the half.</a:t>
            </a:r>
            <a:endParaRPr lang="en" sz="3000" dirty="0"/>
          </a:p>
        </p:txBody>
      </p:sp>
      <p:sp>
        <p:nvSpPr>
          <p:cNvPr id="4" name="text3"/>
          <p:cNvSpPr txBox="1"/>
          <p:nvPr/>
        </p:nvSpPr>
        <p:spPr>
          <a:xfrm>
            <a:off x="457200" y="1527048"/>
            <a:ext cx="1078992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buNone/>
            </a:pPr>
            <a:r>
              <a:rPr lang="en" sz="1500" b="0" i="0" dirty="0">
                <a:solidFill>
                  <a:schemeClr val="tx2"/>
                </a:solidFill>
                <a:latin typeface="Helvetica Neue"/>
                <a:ea typeface="Helvetica Neue"/>
                <a:cs typeface="Helvetica Neue"/>
              </a:rPr>
              <a:t>Monthly active users grew from 42K to 79K; the largest absolute gain came in June.</a:t>
            </a:r>
            <a:endParaRPr lang="en" sz="1500" dirty="0"/>
          </a:p>
        </p:txBody>
      </p:sp>
      <p:sp>
        <p:nvSpPr>
          <p:cNvPr id="5" name="shape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6176589"/>
            <a:ext cx="11274552" cy="951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6" name="text5"/>
          <p:cNvSpPr txBox="1"/>
          <p:nvPr/>
        </p:nvSpPr>
        <p:spPr>
          <a:xfrm>
            <a:off x="457200" y="6309360"/>
            <a:ext cx="9509760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250"/>
              </a:lnSpc>
              <a:spcBef>
                <a:spcPts val="0"/>
              </a:spcBef>
              <a:buNone/>
            </a:pPr>
            <a:r>
              <a:rPr lang="en" sz="1000" b="0" i="0" dirty="0">
                <a:solidFill>
                  <a:schemeClr val="tx2"/>
                </a:solidFill>
                <a:latin typeface="Helvetica Neue"/>
                <a:ea typeface="Helvetica Neue"/>
                <a:cs typeface="Helvetica Neue"/>
              </a:rPr>
              <a:t>From Growth to Retention  ·  Illustrative demo</a:t>
            </a:r>
            <a:endParaRPr lang="en" sz="1000" dirty="0"/>
          </a:p>
        </p:txBody>
      </p:sp>
      <p:sp>
        <p:nvSpPr>
          <p:cNvPr id="7" name="text6"/>
          <p:cNvSpPr txBox="1"/>
          <p:nvPr/>
        </p:nvSpPr>
        <p:spPr>
          <a:xfrm>
            <a:off x="10789920" y="6309360"/>
            <a:ext cx="941832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r">
              <a:lnSpc>
                <a:spcPts val="1250"/>
              </a:lnSpc>
              <a:spcBef>
                <a:spcPts val="0"/>
              </a:spcBef>
              <a:buNone/>
            </a:pPr>
            <a:r>
              <a:rPr lang="en" sz="1000" b="0" i="0" dirty="0">
                <a:solidFill>
                  <a:schemeClr val="tx2"/>
                </a:solidFill>
                <a:latin typeface="Helvetica Neue"/>
                <a:ea typeface="Helvetica Neue"/>
                <a:cs typeface="Helvetica Neue"/>
              </a:rPr>
              <a:t>02 / 05</a:t>
            </a:r>
            <a:endParaRPr lang="en" sz="1000" dirty="0"/>
          </a:p>
        </p:txBody>
      </p:sp>
      <p:graphicFrame>
        <p:nvGraphicFramePr>
          <p:cNvPr id="8" name="chart7" descr="Monthly active users in thousands: 42, 47, 53, 61, 68, 79."/>
          <p:cNvGraphicFramePr/>
          <p:nvPr/>
        </p:nvGraphicFramePr>
        <p:xfrm>
          <a:off x="411571" y="2286091"/>
          <a:ext cx="7543800" cy="352044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9" name="text8"/>
          <p:cNvSpPr txBox="1"/>
          <p:nvPr/>
        </p:nvSpPr>
        <p:spPr>
          <a:xfrm>
            <a:off x="8321040" y="2423160"/>
            <a:ext cx="3383280" cy="7772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4180"/>
              </a:lnSpc>
              <a:spcBef>
                <a:spcPts val="0"/>
              </a:spcBef>
              <a:buNone/>
            </a:pPr>
            <a:r>
              <a:rPr lang="en" sz="4400" b="1" i="0" dirty="0">
                <a:solidFill>
                  <a:schemeClr val="accent1"/>
                </a:solidFill>
                <a:latin typeface="Charter"/>
                <a:ea typeface="Charter"/>
                <a:cs typeface="Charter"/>
              </a:rPr>
              <a:t>+88%</a:t>
            </a:r>
            <a:endParaRPr lang="en" sz="4400" dirty="0"/>
          </a:p>
        </p:txBody>
      </p:sp>
      <p:sp>
        <p:nvSpPr>
          <p:cNvPr id="10" name="text9"/>
          <p:cNvSpPr txBox="1"/>
          <p:nvPr/>
        </p:nvSpPr>
        <p:spPr>
          <a:xfrm>
            <a:off x="8321040" y="3264408"/>
            <a:ext cx="338328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2124"/>
              </a:lnSpc>
              <a:spcBef>
                <a:spcPts val="0"/>
              </a:spcBef>
              <a:buNone/>
            </a:pPr>
            <a:r>
              <a:rPr lang="en" sz="1800" b="1" i="0" dirty="0">
                <a:solidFill>
                  <a:schemeClr val="tx1"/>
                </a:solidFill>
                <a:latin typeface="Charter"/>
                <a:ea typeface="Charter"/>
                <a:cs typeface="Charter"/>
              </a:rPr>
              <a:t>Six-month growth</a:t>
            </a:r>
            <a:endParaRPr lang="en" sz="1800" dirty="0"/>
          </a:p>
        </p:txBody>
      </p:sp>
      <p:sp>
        <p:nvSpPr>
          <p:cNvPr id="11" name="text10"/>
          <p:cNvSpPr txBox="1"/>
          <p:nvPr/>
        </p:nvSpPr>
        <p:spPr>
          <a:xfrm>
            <a:off x="8321040" y="3703320"/>
            <a:ext cx="3383280" cy="5029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690"/>
              </a:lnSpc>
              <a:spcBef>
                <a:spcPts val="0"/>
              </a:spcBef>
              <a:buNone/>
            </a:pPr>
            <a:r>
              <a:rPr lang="en" sz="1300" b="0" i="0" dirty="0">
                <a:solidFill>
                  <a:schemeClr val="tx2"/>
                </a:solidFill>
                <a:latin typeface="Helvetica Neue"/>
                <a:ea typeface="Helvetica Neue"/>
                <a:cs typeface="Helvetica Neue"/>
              </a:rPr>
              <a:t>37K additional monthly active users</a:t>
            </a:r>
            <a:endParaRPr lang="en" sz="1300" dirty="0"/>
          </a:p>
        </p:txBody>
      </p:sp>
      <p:sp>
        <p:nvSpPr>
          <p:cNvPr id="12" name="text11"/>
          <p:cNvSpPr txBox="1"/>
          <p:nvPr/>
        </p:nvSpPr>
        <p:spPr>
          <a:xfrm>
            <a:off x="8321040" y="4681728"/>
            <a:ext cx="338328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2714"/>
              </a:lnSpc>
              <a:spcBef>
                <a:spcPts val="0"/>
              </a:spcBef>
              <a:buNone/>
            </a:pPr>
            <a:r>
              <a:rPr lang="en" sz="2300" b="1" i="0" dirty="0">
                <a:solidFill>
                  <a:schemeClr val="accent1"/>
                </a:solidFill>
                <a:latin typeface="Charter"/>
                <a:ea typeface="Charter"/>
                <a:cs typeface="Charter"/>
              </a:rPr>
              <a:t>+11K in June</a:t>
            </a:r>
            <a:endParaRPr lang="en" sz="2300" dirty="0"/>
          </a:p>
        </p:txBody>
      </p:sp>
      <p:sp>
        <p:nvSpPr>
          <p:cNvPr id="13" name="text12"/>
          <p:cNvSpPr txBox="1"/>
          <p:nvPr/>
        </p:nvSpPr>
        <p:spPr>
          <a:xfrm>
            <a:off x="8321040" y="5230368"/>
            <a:ext cx="3383280" cy="49377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820"/>
              </a:lnSpc>
              <a:spcBef>
                <a:spcPts val="0"/>
              </a:spcBef>
              <a:buNone/>
            </a:pPr>
            <a:r>
              <a:rPr lang="en" sz="1400" b="0" i="0" dirty="0">
                <a:solidFill>
                  <a:schemeClr val="tx2"/>
                </a:solidFill>
                <a:latin typeface="Helvetica Neue"/>
                <a:ea typeface="Helvetica Neue"/>
                <a:cs typeface="Helvetica Neue"/>
              </a:rPr>
              <a:t>Momentum increases the value of fixing activation.</a:t>
            </a:r>
            <a:endParaRPr lang="en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reten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1"/>
          <p:cNvSpPr txBox="1"/>
          <p:nvPr/>
        </p:nvSpPr>
        <p:spPr>
          <a:xfrm>
            <a:off x="457200" y="457200"/>
            <a:ext cx="9144091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260"/>
              </a:lnSpc>
              <a:spcBef>
                <a:spcPts val="0"/>
              </a:spcBef>
              <a:buNone/>
            </a:pPr>
            <a:r>
              <a:rPr lang="en" sz="1050" b="1" i="0" dirty="0">
                <a:solidFill>
                  <a:schemeClr val="accent1"/>
                </a:solidFill>
                <a:latin typeface="Helvetica Neue"/>
                <a:ea typeface="Helvetica Neue"/>
                <a:cs typeface="Helvetica Neue"/>
              </a:rPr>
              <a:t>DATA STORYTELLING</a:t>
            </a:r>
            <a:endParaRPr lang="en" sz="1050" dirty="0"/>
          </a:p>
        </p:txBody>
      </p:sp>
      <p:sp>
        <p:nvSpPr>
          <p:cNvPr id="3" name="text2"/>
          <p:cNvSpPr>
            <a:spLocks noGrp="1"/>
          </p:cNvSpPr>
          <p:nvPr>
            <p:ph type="title"/>
          </p:nvPr>
        </p:nvSpPr>
        <p:spPr>
          <a:xfrm>
            <a:off x="457200" y="896112"/>
            <a:ext cx="11274552" cy="5943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3150"/>
              </a:lnSpc>
              <a:spcBef>
                <a:spcPts val="0"/>
              </a:spcBef>
              <a:buNone/>
            </a:pPr>
            <a:r>
              <a:rPr lang="en" sz="3000" b="1" i="0" dirty="0">
                <a:solidFill>
                  <a:schemeClr val="tx1"/>
                </a:solidFill>
                <a:latin typeface="Charter"/>
                <a:ea typeface="Charter"/>
                <a:cs typeface="Charter"/>
              </a:rPr>
              <a:t>The first month is the retention fault line.</a:t>
            </a:r>
            <a:endParaRPr lang="en" sz="3000" dirty="0"/>
          </a:p>
        </p:txBody>
      </p:sp>
      <p:sp>
        <p:nvSpPr>
          <p:cNvPr id="4" name="text3"/>
          <p:cNvSpPr txBox="1"/>
          <p:nvPr/>
        </p:nvSpPr>
        <p:spPr>
          <a:xfrm>
            <a:off x="457200" y="1527048"/>
            <a:ext cx="1078992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buNone/>
            </a:pPr>
            <a:r>
              <a:rPr lang="en" sz="1500" b="0" i="0" dirty="0">
                <a:solidFill>
                  <a:schemeClr val="tx2"/>
                </a:solidFill>
                <a:latin typeface="Helvetica Neue"/>
                <a:ea typeface="Helvetica Neue"/>
                <a:cs typeface="Helvetica Neue"/>
              </a:rPr>
              <a:t>Retention loses 18 points first, then flattens toward a 62% month-six floor.</a:t>
            </a:r>
            <a:endParaRPr lang="en" sz="1500" dirty="0"/>
          </a:p>
        </p:txBody>
      </p:sp>
      <p:sp>
        <p:nvSpPr>
          <p:cNvPr id="5" name="shape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6176589"/>
            <a:ext cx="11274552" cy="951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6" name="text5"/>
          <p:cNvSpPr txBox="1"/>
          <p:nvPr/>
        </p:nvSpPr>
        <p:spPr>
          <a:xfrm>
            <a:off x="457200" y="6309360"/>
            <a:ext cx="9509760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250"/>
              </a:lnSpc>
              <a:spcBef>
                <a:spcPts val="0"/>
              </a:spcBef>
              <a:buNone/>
            </a:pPr>
            <a:r>
              <a:rPr lang="en" sz="1000" b="0" i="0" dirty="0">
                <a:solidFill>
                  <a:schemeClr val="tx2"/>
                </a:solidFill>
                <a:latin typeface="Helvetica Neue"/>
                <a:ea typeface="Helvetica Neue"/>
                <a:cs typeface="Helvetica Neue"/>
              </a:rPr>
              <a:t>From Growth to Retention  ·  Illustrative demo</a:t>
            </a:r>
            <a:endParaRPr lang="en" sz="1000" dirty="0"/>
          </a:p>
        </p:txBody>
      </p:sp>
      <p:sp>
        <p:nvSpPr>
          <p:cNvPr id="7" name="text6"/>
          <p:cNvSpPr txBox="1"/>
          <p:nvPr/>
        </p:nvSpPr>
        <p:spPr>
          <a:xfrm>
            <a:off x="10789920" y="6309360"/>
            <a:ext cx="941832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r">
              <a:lnSpc>
                <a:spcPts val="1250"/>
              </a:lnSpc>
              <a:spcBef>
                <a:spcPts val="0"/>
              </a:spcBef>
              <a:buNone/>
            </a:pPr>
            <a:r>
              <a:rPr lang="en" sz="1000" b="0" i="0" dirty="0">
                <a:solidFill>
                  <a:schemeClr val="tx2"/>
                </a:solidFill>
                <a:latin typeface="Helvetica Neue"/>
                <a:ea typeface="Helvetica Neue"/>
                <a:cs typeface="Helvetica Neue"/>
              </a:rPr>
              <a:t>03 / 05</a:t>
            </a:r>
            <a:endParaRPr lang="en" sz="1000" dirty="0"/>
          </a:p>
        </p:txBody>
      </p:sp>
      <p:sp>
        <p:nvSpPr>
          <p:cNvPr id="8" name="text7"/>
          <p:cNvSpPr txBox="1"/>
          <p:nvPr/>
        </p:nvSpPr>
        <p:spPr>
          <a:xfrm>
            <a:off x="457200" y="2286091"/>
            <a:ext cx="11430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690"/>
              </a:lnSpc>
              <a:spcBef>
                <a:spcPts val="0"/>
              </a:spcBef>
              <a:buNone/>
            </a:pPr>
            <a:r>
              <a:rPr lang="en" sz="1300" b="0" i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</a:rPr>
              <a:t>Month 1</a:t>
            </a:r>
            <a:endParaRPr lang="en" sz="1300" dirty="0"/>
          </a:p>
        </p:txBody>
      </p:sp>
      <p:sp>
        <p:nvSpPr>
          <p:cNvPr id="9" name="shape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828800" y="2350008"/>
            <a:ext cx="7223760" cy="219456"/>
          </a:xfrm>
          <a:prstGeom prst="roundRect">
            <a:avLst>
              <a:gd name="adj" fmla="val 17361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10" name="shape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828800" y="2350008"/>
            <a:ext cx="7223760" cy="219456"/>
          </a:xfrm>
          <a:prstGeom prst="roundRect">
            <a:avLst>
              <a:gd name="adj" fmla="val 17361"/>
            </a:avLst>
          </a:prstGeom>
          <a:solidFill>
            <a:schemeClr val="tx1"/>
          </a:solidFill>
          <a:ln>
            <a:noFill/>
          </a:ln>
        </p:spPr>
      </p:sp>
      <p:sp>
        <p:nvSpPr>
          <p:cNvPr id="11" name="text10"/>
          <p:cNvSpPr txBox="1"/>
          <p:nvPr/>
        </p:nvSpPr>
        <p:spPr>
          <a:xfrm>
            <a:off x="9326971" y="2286091"/>
            <a:ext cx="1188720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2080"/>
              </a:lnSpc>
              <a:spcBef>
                <a:spcPts val="0"/>
              </a:spcBef>
              <a:buNone/>
            </a:pPr>
            <a:r>
              <a:rPr lang="en" sz="1600" b="1" i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</a:rPr>
              <a:t>100%</a:t>
            </a:r>
            <a:endParaRPr lang="en" sz="1600" dirty="0"/>
          </a:p>
        </p:txBody>
      </p:sp>
      <p:sp>
        <p:nvSpPr>
          <p:cNvPr id="12" name="text11"/>
          <p:cNvSpPr txBox="1"/>
          <p:nvPr/>
        </p:nvSpPr>
        <p:spPr>
          <a:xfrm>
            <a:off x="457200" y="2798064"/>
            <a:ext cx="11430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690"/>
              </a:lnSpc>
              <a:spcBef>
                <a:spcPts val="0"/>
              </a:spcBef>
              <a:buNone/>
            </a:pPr>
            <a:r>
              <a:rPr lang="en" sz="1300" b="0" i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</a:rPr>
              <a:t>Month 2</a:t>
            </a:r>
            <a:endParaRPr lang="en" sz="1300" dirty="0"/>
          </a:p>
        </p:txBody>
      </p:sp>
      <p:sp>
        <p:nvSpPr>
          <p:cNvPr id="13" name="shape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828800" y="2862072"/>
            <a:ext cx="7223760" cy="219456"/>
          </a:xfrm>
          <a:prstGeom prst="roundRect">
            <a:avLst>
              <a:gd name="adj" fmla="val 17361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14" name="shape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828800" y="2862072"/>
            <a:ext cx="5923483" cy="219456"/>
          </a:xfrm>
          <a:prstGeom prst="roundRect">
            <a:avLst>
              <a:gd name="adj" fmla="val 17361"/>
            </a:avLst>
          </a:prstGeom>
          <a:solidFill>
            <a:schemeClr val="accent1"/>
          </a:solidFill>
          <a:ln>
            <a:noFill/>
          </a:ln>
        </p:spPr>
      </p:sp>
      <p:sp>
        <p:nvSpPr>
          <p:cNvPr id="15" name="text14"/>
          <p:cNvSpPr txBox="1"/>
          <p:nvPr/>
        </p:nvSpPr>
        <p:spPr>
          <a:xfrm>
            <a:off x="9326971" y="2798064"/>
            <a:ext cx="1188720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2080"/>
              </a:lnSpc>
              <a:spcBef>
                <a:spcPts val="0"/>
              </a:spcBef>
              <a:buNone/>
            </a:pPr>
            <a:r>
              <a:rPr lang="en" sz="1600" b="1" i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</a:rPr>
              <a:t>82%</a:t>
            </a:r>
            <a:endParaRPr lang="en" sz="1600" dirty="0"/>
          </a:p>
        </p:txBody>
      </p:sp>
      <p:sp>
        <p:nvSpPr>
          <p:cNvPr id="16" name="text15"/>
          <p:cNvSpPr txBox="1"/>
          <p:nvPr/>
        </p:nvSpPr>
        <p:spPr>
          <a:xfrm>
            <a:off x="457200" y="3310128"/>
            <a:ext cx="11430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690"/>
              </a:lnSpc>
              <a:spcBef>
                <a:spcPts val="0"/>
              </a:spcBef>
              <a:buNone/>
            </a:pPr>
            <a:r>
              <a:rPr lang="en" sz="1300" b="0" i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</a:rPr>
              <a:t>Month 3</a:t>
            </a:r>
            <a:endParaRPr lang="en" sz="1300" dirty="0"/>
          </a:p>
        </p:txBody>
      </p:sp>
      <p:sp>
        <p:nvSpPr>
          <p:cNvPr id="17" name="shape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828800" y="3374136"/>
            <a:ext cx="7223760" cy="219456"/>
          </a:xfrm>
          <a:prstGeom prst="roundRect">
            <a:avLst>
              <a:gd name="adj" fmla="val 17361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18" name="shape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828800" y="3374136"/>
            <a:ext cx="5201107" cy="219456"/>
          </a:xfrm>
          <a:prstGeom prst="roundRect">
            <a:avLst>
              <a:gd name="adj" fmla="val 17361"/>
            </a:avLst>
          </a:prstGeom>
          <a:solidFill>
            <a:schemeClr val="tx1"/>
          </a:solidFill>
          <a:ln>
            <a:noFill/>
          </a:ln>
        </p:spPr>
      </p:sp>
      <p:sp>
        <p:nvSpPr>
          <p:cNvPr id="19" name="text18"/>
          <p:cNvSpPr txBox="1"/>
          <p:nvPr/>
        </p:nvSpPr>
        <p:spPr>
          <a:xfrm>
            <a:off x="9326971" y="3310128"/>
            <a:ext cx="1188720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2080"/>
              </a:lnSpc>
              <a:spcBef>
                <a:spcPts val="0"/>
              </a:spcBef>
              <a:buNone/>
            </a:pPr>
            <a:r>
              <a:rPr lang="en" sz="1600" b="1" i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</a:rPr>
              <a:t>72%</a:t>
            </a:r>
            <a:endParaRPr lang="en" sz="1600" dirty="0"/>
          </a:p>
        </p:txBody>
      </p:sp>
      <p:sp>
        <p:nvSpPr>
          <p:cNvPr id="20" name="text19"/>
          <p:cNvSpPr txBox="1"/>
          <p:nvPr/>
        </p:nvSpPr>
        <p:spPr>
          <a:xfrm>
            <a:off x="457200" y="3822192"/>
            <a:ext cx="11430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690"/>
              </a:lnSpc>
              <a:spcBef>
                <a:spcPts val="0"/>
              </a:spcBef>
              <a:buNone/>
            </a:pPr>
            <a:r>
              <a:rPr lang="en" sz="1300" b="0" i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</a:rPr>
              <a:t>Month 4</a:t>
            </a:r>
            <a:endParaRPr lang="en" sz="1300" dirty="0"/>
          </a:p>
        </p:txBody>
      </p:sp>
      <p:sp>
        <p:nvSpPr>
          <p:cNvPr id="21" name="shape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828800" y="3886200"/>
            <a:ext cx="7223760" cy="219456"/>
          </a:xfrm>
          <a:prstGeom prst="roundRect">
            <a:avLst>
              <a:gd name="adj" fmla="val 17361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22" name="shape2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828800" y="3886200"/>
            <a:ext cx="4840011" cy="219456"/>
          </a:xfrm>
          <a:prstGeom prst="roundRect">
            <a:avLst>
              <a:gd name="adj" fmla="val 17361"/>
            </a:avLst>
          </a:prstGeom>
          <a:solidFill>
            <a:schemeClr val="tx1"/>
          </a:solidFill>
          <a:ln>
            <a:noFill/>
          </a:ln>
        </p:spPr>
      </p:sp>
      <p:sp>
        <p:nvSpPr>
          <p:cNvPr id="23" name="text22"/>
          <p:cNvSpPr txBox="1"/>
          <p:nvPr/>
        </p:nvSpPr>
        <p:spPr>
          <a:xfrm>
            <a:off x="9326971" y="3822192"/>
            <a:ext cx="1188720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2080"/>
              </a:lnSpc>
              <a:spcBef>
                <a:spcPts val="0"/>
              </a:spcBef>
              <a:buNone/>
            </a:pPr>
            <a:r>
              <a:rPr lang="en" sz="1600" b="1" i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</a:rPr>
              <a:t>67%</a:t>
            </a:r>
            <a:endParaRPr lang="en" sz="1600" dirty="0"/>
          </a:p>
        </p:txBody>
      </p:sp>
      <p:sp>
        <p:nvSpPr>
          <p:cNvPr id="24" name="text23"/>
          <p:cNvSpPr txBox="1"/>
          <p:nvPr/>
        </p:nvSpPr>
        <p:spPr>
          <a:xfrm>
            <a:off x="457200" y="4334256"/>
            <a:ext cx="11430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690"/>
              </a:lnSpc>
              <a:spcBef>
                <a:spcPts val="0"/>
              </a:spcBef>
              <a:buNone/>
            </a:pPr>
            <a:r>
              <a:rPr lang="en" sz="1300" b="0" i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</a:rPr>
              <a:t>Month 5</a:t>
            </a:r>
            <a:endParaRPr lang="en" sz="1300" dirty="0"/>
          </a:p>
        </p:txBody>
      </p:sp>
      <p:sp>
        <p:nvSpPr>
          <p:cNvPr id="25" name="shape2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828800" y="4398264"/>
            <a:ext cx="7223760" cy="219456"/>
          </a:xfrm>
          <a:prstGeom prst="roundRect">
            <a:avLst>
              <a:gd name="adj" fmla="val 17361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26" name="shape2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828800" y="4398264"/>
            <a:ext cx="4623206" cy="219456"/>
          </a:xfrm>
          <a:prstGeom prst="roundRect">
            <a:avLst>
              <a:gd name="adj" fmla="val 17361"/>
            </a:avLst>
          </a:prstGeom>
          <a:solidFill>
            <a:schemeClr val="tx1"/>
          </a:solidFill>
          <a:ln>
            <a:noFill/>
          </a:ln>
        </p:spPr>
      </p:sp>
      <p:sp>
        <p:nvSpPr>
          <p:cNvPr id="27" name="text26"/>
          <p:cNvSpPr txBox="1"/>
          <p:nvPr/>
        </p:nvSpPr>
        <p:spPr>
          <a:xfrm>
            <a:off x="9326971" y="4334256"/>
            <a:ext cx="1188720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2080"/>
              </a:lnSpc>
              <a:spcBef>
                <a:spcPts val="0"/>
              </a:spcBef>
              <a:buNone/>
            </a:pPr>
            <a:r>
              <a:rPr lang="en" sz="1600" b="1" i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</a:rPr>
              <a:t>64%</a:t>
            </a:r>
            <a:endParaRPr lang="en" sz="1600" dirty="0"/>
          </a:p>
        </p:txBody>
      </p:sp>
      <p:sp>
        <p:nvSpPr>
          <p:cNvPr id="28" name="text27"/>
          <p:cNvSpPr txBox="1"/>
          <p:nvPr/>
        </p:nvSpPr>
        <p:spPr>
          <a:xfrm>
            <a:off x="457200" y="4846320"/>
            <a:ext cx="11430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690"/>
              </a:lnSpc>
              <a:spcBef>
                <a:spcPts val="0"/>
              </a:spcBef>
              <a:buNone/>
            </a:pPr>
            <a:r>
              <a:rPr lang="en" sz="1300" b="0" i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</a:rPr>
              <a:t>Month 6</a:t>
            </a:r>
            <a:endParaRPr lang="en" sz="1300" dirty="0"/>
          </a:p>
        </p:txBody>
      </p:sp>
      <p:sp>
        <p:nvSpPr>
          <p:cNvPr id="29" name="shape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828800" y="4910328"/>
            <a:ext cx="7223760" cy="219456"/>
          </a:xfrm>
          <a:prstGeom prst="roundRect">
            <a:avLst>
              <a:gd name="adj" fmla="val 17361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30" name="shape2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828800" y="4910328"/>
            <a:ext cx="4478731" cy="219456"/>
          </a:xfrm>
          <a:prstGeom prst="roundRect">
            <a:avLst>
              <a:gd name="adj" fmla="val 17361"/>
            </a:avLst>
          </a:prstGeom>
          <a:solidFill>
            <a:schemeClr val="tx1"/>
          </a:solidFill>
          <a:ln>
            <a:noFill/>
          </a:ln>
        </p:spPr>
      </p:sp>
      <p:sp>
        <p:nvSpPr>
          <p:cNvPr id="31" name="text30"/>
          <p:cNvSpPr txBox="1"/>
          <p:nvPr/>
        </p:nvSpPr>
        <p:spPr>
          <a:xfrm>
            <a:off x="9326971" y="4846320"/>
            <a:ext cx="1188720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2080"/>
              </a:lnSpc>
              <a:spcBef>
                <a:spcPts val="0"/>
              </a:spcBef>
              <a:buNone/>
            </a:pPr>
            <a:r>
              <a:rPr lang="en" sz="1600" b="1" i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</a:rPr>
              <a:t>62%</a:t>
            </a:r>
            <a:endParaRPr lang="en" sz="1600" dirty="0"/>
          </a:p>
        </p:txBody>
      </p:sp>
      <p:sp>
        <p:nvSpPr>
          <p:cNvPr id="32" name="free31-surface"/>
          <p:cNvSpPr/>
          <p:nvPr/>
        </p:nvSpPr>
        <p:spPr>
          <a:xfrm>
            <a:off x="457200" y="5504688"/>
            <a:ext cx="11274552" cy="667421"/>
          </a:xfrm>
          <a:prstGeom prst="roundRect">
            <a:avLst>
              <a:gd name="adj" fmla="val 19028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33" name="text32"/>
          <p:cNvSpPr txBox="1"/>
          <p:nvPr/>
        </p:nvSpPr>
        <p:spPr>
          <a:xfrm>
            <a:off x="694944" y="5650992"/>
            <a:ext cx="10790011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2006"/>
              </a:lnSpc>
              <a:spcBef>
                <a:spcPts val="0"/>
              </a:spcBef>
              <a:buNone/>
            </a:pPr>
            <a:r>
              <a:rPr lang="en" sz="1700" b="1" i="0" dirty="0">
                <a:solidFill>
                  <a:schemeClr val="accent1"/>
                </a:solidFill>
                <a:latin typeface="Charter"/>
                <a:ea typeface="Charter"/>
                <a:cs typeface="Charter"/>
              </a:rPr>
              <a:t>Focus onboarding on reaching first value; later retention losses are substantially smaller.</a:t>
            </a:r>
            <a:endParaRPr lang="en" sz="1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funne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1"/>
          <p:cNvSpPr txBox="1"/>
          <p:nvPr/>
        </p:nvSpPr>
        <p:spPr>
          <a:xfrm>
            <a:off x="457200" y="457200"/>
            <a:ext cx="9144091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260"/>
              </a:lnSpc>
              <a:spcBef>
                <a:spcPts val="0"/>
              </a:spcBef>
              <a:buNone/>
            </a:pPr>
            <a:r>
              <a:rPr lang="en" sz="1050" b="1" i="0" dirty="0">
                <a:solidFill>
                  <a:schemeClr val="accent1"/>
                </a:solidFill>
                <a:latin typeface="Helvetica Neue"/>
                <a:ea typeface="Helvetica Neue"/>
                <a:cs typeface="Helvetica Neue"/>
              </a:rPr>
              <a:t>DATA STORYTELLING</a:t>
            </a:r>
            <a:endParaRPr lang="en" sz="1050" dirty="0"/>
          </a:p>
        </p:txBody>
      </p:sp>
      <p:sp>
        <p:nvSpPr>
          <p:cNvPr id="3" name="text2"/>
          <p:cNvSpPr>
            <a:spLocks noGrp="1"/>
          </p:cNvSpPr>
          <p:nvPr>
            <p:ph type="title"/>
          </p:nvPr>
        </p:nvSpPr>
        <p:spPr>
          <a:xfrm>
            <a:off x="457200" y="896112"/>
            <a:ext cx="11274552" cy="5943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3150"/>
              </a:lnSpc>
              <a:spcBef>
                <a:spcPts val="0"/>
              </a:spcBef>
              <a:buNone/>
            </a:pPr>
            <a:r>
              <a:rPr lang="en" sz="3000" b="1" i="0" dirty="0">
                <a:solidFill>
                  <a:schemeClr val="tx1"/>
                </a:solidFill>
                <a:latin typeface="Charter"/>
                <a:ea typeface="Charter"/>
                <a:cs typeface="Charter"/>
              </a:rPr>
              <a:t>Activation is the most actionable bottleneck.</a:t>
            </a:r>
            <a:endParaRPr lang="en" sz="3000" dirty="0"/>
          </a:p>
        </p:txBody>
      </p:sp>
      <p:sp>
        <p:nvSpPr>
          <p:cNvPr id="4" name="text3"/>
          <p:cNvSpPr txBox="1"/>
          <p:nvPr/>
        </p:nvSpPr>
        <p:spPr>
          <a:xfrm>
            <a:off x="457200" y="1527048"/>
            <a:ext cx="1078992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buNone/>
            </a:pPr>
            <a:r>
              <a:rPr lang="en" sz="1500" b="0" i="0" dirty="0">
                <a:solidFill>
                  <a:schemeClr val="tx2"/>
                </a:solidFill>
                <a:latin typeface="Helvetica Neue"/>
                <a:ea typeface="Helvetica Neue"/>
                <a:cs typeface="Helvetica Neue"/>
              </a:rPr>
              <a:t>The funnel is modeled from one month: 100K visitors, 32K sign-ups, 21K activated.</a:t>
            </a:r>
            <a:endParaRPr lang="en" sz="1500" dirty="0"/>
          </a:p>
        </p:txBody>
      </p:sp>
      <p:sp>
        <p:nvSpPr>
          <p:cNvPr id="5" name="shape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6176589"/>
            <a:ext cx="11274552" cy="951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6" name="text5"/>
          <p:cNvSpPr txBox="1"/>
          <p:nvPr/>
        </p:nvSpPr>
        <p:spPr>
          <a:xfrm>
            <a:off x="457200" y="6309360"/>
            <a:ext cx="9509760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250"/>
              </a:lnSpc>
              <a:spcBef>
                <a:spcPts val="0"/>
              </a:spcBef>
              <a:buNone/>
            </a:pPr>
            <a:r>
              <a:rPr lang="en" sz="1000" b="0" i="0" dirty="0">
                <a:solidFill>
                  <a:schemeClr val="tx2"/>
                </a:solidFill>
                <a:latin typeface="Helvetica Neue"/>
                <a:ea typeface="Helvetica Neue"/>
                <a:cs typeface="Helvetica Neue"/>
              </a:rPr>
              <a:t>From Growth to Retention  ·  Illustrative demo</a:t>
            </a:r>
            <a:endParaRPr lang="en" sz="1000" dirty="0"/>
          </a:p>
        </p:txBody>
      </p:sp>
      <p:sp>
        <p:nvSpPr>
          <p:cNvPr id="7" name="text6"/>
          <p:cNvSpPr txBox="1"/>
          <p:nvPr/>
        </p:nvSpPr>
        <p:spPr>
          <a:xfrm>
            <a:off x="10789920" y="6309360"/>
            <a:ext cx="941832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r">
              <a:lnSpc>
                <a:spcPts val="1250"/>
              </a:lnSpc>
              <a:spcBef>
                <a:spcPts val="0"/>
              </a:spcBef>
              <a:buNone/>
            </a:pPr>
            <a:r>
              <a:rPr lang="en" sz="1000" b="0" i="0" dirty="0">
                <a:solidFill>
                  <a:schemeClr val="tx2"/>
                </a:solidFill>
                <a:latin typeface="Helvetica Neue"/>
                <a:ea typeface="Helvetica Neue"/>
                <a:cs typeface="Helvetica Neue"/>
              </a:rPr>
              <a:t>04 / 05</a:t>
            </a:r>
            <a:endParaRPr lang="en" sz="1000" dirty="0"/>
          </a:p>
        </p:txBody>
      </p:sp>
      <p:sp>
        <p:nvSpPr>
          <p:cNvPr id="8" name="text7"/>
          <p:cNvSpPr txBox="1"/>
          <p:nvPr/>
        </p:nvSpPr>
        <p:spPr>
          <a:xfrm>
            <a:off x="457200" y="2404872"/>
            <a:ext cx="160020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2080"/>
              </a:lnSpc>
              <a:spcBef>
                <a:spcPts val="0"/>
              </a:spcBef>
              <a:buNone/>
            </a:pPr>
            <a:r>
              <a:rPr lang="en" sz="1600" b="0" i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</a:rPr>
              <a:t>Visitors</a:t>
            </a:r>
            <a:endParaRPr lang="en" sz="1600" dirty="0"/>
          </a:p>
        </p:txBody>
      </p:sp>
      <p:sp>
        <p:nvSpPr>
          <p:cNvPr id="9" name="shape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286091" y="2404872"/>
            <a:ext cx="6766560" cy="365760"/>
          </a:xfrm>
          <a:prstGeom prst="rect">
            <a:avLst/>
          </a:prstGeom>
          <a:solidFill>
            <a:schemeClr val="tx1"/>
          </a:solidFill>
          <a:ln>
            <a:noFill/>
          </a:ln>
        </p:spPr>
      </p:sp>
      <p:sp>
        <p:nvSpPr>
          <p:cNvPr id="10" name="text9"/>
          <p:cNvSpPr txBox="1"/>
          <p:nvPr/>
        </p:nvSpPr>
        <p:spPr>
          <a:xfrm>
            <a:off x="9418411" y="2404872"/>
            <a:ext cx="2313432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2360"/>
              </a:lnSpc>
              <a:spcBef>
                <a:spcPts val="0"/>
              </a:spcBef>
              <a:buNone/>
            </a:pPr>
            <a:r>
              <a:rPr lang="en" sz="2000" b="1" i="0" dirty="0">
                <a:solidFill>
                  <a:schemeClr val="tx1"/>
                </a:solidFill>
                <a:latin typeface="Charter"/>
                <a:ea typeface="Charter"/>
                <a:cs typeface="Charter"/>
              </a:rPr>
              <a:t>100K</a:t>
            </a:r>
            <a:endParaRPr lang="en" sz="2000" dirty="0"/>
          </a:p>
        </p:txBody>
      </p:sp>
      <p:sp>
        <p:nvSpPr>
          <p:cNvPr id="11" name="text10"/>
          <p:cNvSpPr txBox="1"/>
          <p:nvPr/>
        </p:nvSpPr>
        <p:spPr>
          <a:xfrm>
            <a:off x="457200" y="2999323"/>
            <a:ext cx="160020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2080"/>
              </a:lnSpc>
              <a:spcBef>
                <a:spcPts val="0"/>
              </a:spcBef>
              <a:buNone/>
            </a:pPr>
            <a:r>
              <a:rPr lang="en" sz="1600" b="0" i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</a:rPr>
              <a:t>Sign-ups</a:t>
            </a:r>
            <a:endParaRPr lang="en" sz="1600" dirty="0"/>
          </a:p>
        </p:txBody>
      </p:sp>
      <p:sp>
        <p:nvSpPr>
          <p:cNvPr id="12" name="shape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286091" y="2999323"/>
            <a:ext cx="2165299" cy="365760"/>
          </a:xfrm>
          <a:prstGeom prst="rect">
            <a:avLst/>
          </a:prstGeom>
          <a:solidFill>
            <a:schemeClr val="tx1"/>
          </a:solidFill>
          <a:ln>
            <a:noFill/>
          </a:ln>
        </p:spPr>
      </p:sp>
      <p:sp>
        <p:nvSpPr>
          <p:cNvPr id="13" name="text12"/>
          <p:cNvSpPr txBox="1"/>
          <p:nvPr/>
        </p:nvSpPr>
        <p:spPr>
          <a:xfrm>
            <a:off x="9418411" y="2999323"/>
            <a:ext cx="2313432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2360"/>
              </a:lnSpc>
              <a:spcBef>
                <a:spcPts val="0"/>
              </a:spcBef>
              <a:buNone/>
            </a:pPr>
            <a:r>
              <a:rPr lang="en" sz="2000" b="1" i="0" dirty="0">
                <a:solidFill>
                  <a:schemeClr val="tx1"/>
                </a:solidFill>
                <a:latin typeface="Charter"/>
                <a:ea typeface="Charter"/>
                <a:cs typeface="Charter"/>
              </a:rPr>
              <a:t>32K</a:t>
            </a:r>
            <a:endParaRPr lang="en" sz="2000" dirty="0"/>
          </a:p>
        </p:txBody>
      </p:sp>
      <p:sp>
        <p:nvSpPr>
          <p:cNvPr id="14" name="text13"/>
          <p:cNvSpPr txBox="1"/>
          <p:nvPr/>
        </p:nvSpPr>
        <p:spPr>
          <a:xfrm>
            <a:off x="457200" y="3593592"/>
            <a:ext cx="160020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2080"/>
              </a:lnSpc>
              <a:spcBef>
                <a:spcPts val="0"/>
              </a:spcBef>
              <a:buNone/>
            </a:pPr>
            <a:r>
              <a:rPr lang="en" sz="1600" b="0" i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</a:rPr>
              <a:t>Activated</a:t>
            </a:r>
            <a:endParaRPr lang="en" sz="1600" dirty="0"/>
          </a:p>
        </p:txBody>
      </p:sp>
      <p:sp>
        <p:nvSpPr>
          <p:cNvPr id="15" name="shape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286091" y="3593592"/>
            <a:ext cx="1420978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16" name="text15"/>
          <p:cNvSpPr txBox="1"/>
          <p:nvPr/>
        </p:nvSpPr>
        <p:spPr>
          <a:xfrm>
            <a:off x="9418411" y="3593592"/>
            <a:ext cx="2313432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2360"/>
              </a:lnSpc>
              <a:spcBef>
                <a:spcPts val="0"/>
              </a:spcBef>
              <a:buNone/>
            </a:pPr>
            <a:r>
              <a:rPr lang="en" sz="2000" b="1" i="0" dirty="0">
                <a:solidFill>
                  <a:schemeClr val="tx1"/>
                </a:solidFill>
                <a:latin typeface="Charter"/>
                <a:ea typeface="Charter"/>
                <a:cs typeface="Charter"/>
              </a:rPr>
              <a:t>21K</a:t>
            </a:r>
            <a:endParaRPr lang="en" sz="2000" dirty="0"/>
          </a:p>
        </p:txBody>
      </p:sp>
      <p:sp>
        <p:nvSpPr>
          <p:cNvPr id="17" name="text16"/>
          <p:cNvSpPr txBox="1"/>
          <p:nvPr/>
        </p:nvSpPr>
        <p:spPr>
          <a:xfrm>
            <a:off x="457200" y="4188043"/>
            <a:ext cx="160020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2080"/>
              </a:lnSpc>
              <a:spcBef>
                <a:spcPts val="0"/>
              </a:spcBef>
              <a:buNone/>
            </a:pPr>
            <a:r>
              <a:rPr lang="en" sz="1600" b="0" i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</a:rPr>
              <a:t>Paid</a:t>
            </a:r>
            <a:endParaRPr lang="en" sz="1600" dirty="0"/>
          </a:p>
        </p:txBody>
      </p:sp>
      <p:sp>
        <p:nvSpPr>
          <p:cNvPr id="18" name="shape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286091" y="4188043"/>
            <a:ext cx="568391" cy="365760"/>
          </a:xfrm>
          <a:prstGeom prst="rect">
            <a:avLst/>
          </a:prstGeom>
          <a:solidFill>
            <a:schemeClr val="tx1"/>
          </a:solidFill>
          <a:ln>
            <a:noFill/>
          </a:ln>
        </p:spPr>
      </p:sp>
      <p:sp>
        <p:nvSpPr>
          <p:cNvPr id="19" name="text18"/>
          <p:cNvSpPr txBox="1"/>
          <p:nvPr/>
        </p:nvSpPr>
        <p:spPr>
          <a:xfrm>
            <a:off x="9418411" y="4188043"/>
            <a:ext cx="2313432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2360"/>
              </a:lnSpc>
              <a:spcBef>
                <a:spcPts val="0"/>
              </a:spcBef>
              <a:buNone/>
            </a:pPr>
            <a:r>
              <a:rPr lang="en" sz="2000" b="1" i="0" dirty="0">
                <a:solidFill>
                  <a:schemeClr val="tx1"/>
                </a:solidFill>
                <a:latin typeface="Charter"/>
                <a:ea typeface="Charter"/>
                <a:cs typeface="Charter"/>
              </a:rPr>
              <a:t>8.4K</a:t>
            </a:r>
            <a:endParaRPr lang="en" sz="2000" dirty="0"/>
          </a:p>
        </p:txBody>
      </p:sp>
      <p:sp>
        <p:nvSpPr>
          <p:cNvPr id="20" name="free19-surface"/>
          <p:cNvSpPr/>
          <p:nvPr/>
        </p:nvSpPr>
        <p:spPr>
          <a:xfrm>
            <a:off x="457200" y="5230368"/>
            <a:ext cx="11274552" cy="667421"/>
          </a:xfrm>
          <a:prstGeom prst="roundRect">
            <a:avLst>
              <a:gd name="adj" fmla="val 19028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21" name="text20"/>
          <p:cNvSpPr txBox="1"/>
          <p:nvPr/>
        </p:nvSpPr>
        <p:spPr>
          <a:xfrm>
            <a:off x="694944" y="5376672"/>
            <a:ext cx="10790011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2006"/>
              </a:lnSpc>
              <a:spcBef>
                <a:spcPts val="0"/>
              </a:spcBef>
              <a:buNone/>
            </a:pPr>
            <a:r>
              <a:rPr lang="en" sz="1700" b="1" i="0" dirty="0">
                <a:solidFill>
                  <a:schemeClr val="accent1"/>
                </a:solidFill>
                <a:latin typeface="Charter"/>
                <a:ea typeface="Charter"/>
                <a:cs typeface="Charter"/>
              </a:rPr>
              <a:t>11K sign-ups never activate. Fix the first successful workflow before buying more traffic.</a:t>
            </a:r>
            <a:endParaRPr lang="en" sz="1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experim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1"/>
          <p:cNvSpPr txBox="1"/>
          <p:nvPr/>
        </p:nvSpPr>
        <p:spPr>
          <a:xfrm>
            <a:off x="457200" y="457200"/>
            <a:ext cx="9144091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260"/>
              </a:lnSpc>
              <a:spcBef>
                <a:spcPts val="0"/>
              </a:spcBef>
              <a:buNone/>
            </a:pPr>
            <a:r>
              <a:rPr lang="en" sz="1050" b="1" i="0" dirty="0">
                <a:solidFill>
                  <a:schemeClr val="accent1"/>
                </a:solidFill>
                <a:latin typeface="Helvetica Neue"/>
                <a:ea typeface="Helvetica Neue"/>
                <a:cs typeface="Helvetica Neue"/>
              </a:rPr>
              <a:t>DATA STORYTELLING</a:t>
            </a:r>
            <a:endParaRPr lang="en" sz="1050" dirty="0"/>
          </a:p>
        </p:txBody>
      </p:sp>
      <p:sp>
        <p:nvSpPr>
          <p:cNvPr id="3" name="text2"/>
          <p:cNvSpPr>
            <a:spLocks noGrp="1"/>
          </p:cNvSpPr>
          <p:nvPr>
            <p:ph type="title"/>
          </p:nvPr>
        </p:nvSpPr>
        <p:spPr>
          <a:xfrm>
            <a:off x="457200" y="896112"/>
            <a:ext cx="11274552" cy="5943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3150"/>
              </a:lnSpc>
              <a:spcBef>
                <a:spcPts val="0"/>
              </a:spcBef>
              <a:buNone/>
            </a:pPr>
            <a:r>
              <a:rPr lang="en" sz="3000" b="1" i="0" dirty="0">
                <a:solidFill>
                  <a:schemeClr val="tx1"/>
                </a:solidFill>
                <a:latin typeface="Charter"/>
                <a:ea typeface="Charter"/>
                <a:cs typeface="Charter"/>
              </a:rPr>
              <a:t>An activation experiment can unlock 1.8K paid users.</a:t>
            </a:r>
            <a:endParaRPr lang="en" sz="3000" dirty="0"/>
          </a:p>
        </p:txBody>
      </p:sp>
      <p:sp>
        <p:nvSpPr>
          <p:cNvPr id="4" name="text3"/>
          <p:cNvSpPr txBox="1"/>
          <p:nvPr/>
        </p:nvSpPr>
        <p:spPr>
          <a:xfrm>
            <a:off x="457200" y="1527048"/>
            <a:ext cx="1078992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buNone/>
            </a:pPr>
            <a:r>
              <a:rPr lang="en" sz="1500" b="0" i="0" dirty="0">
                <a:solidFill>
                  <a:schemeClr val="tx2"/>
                </a:solidFill>
                <a:latin typeface="Helvetica Neue"/>
                <a:ea typeface="Helvetica Neue"/>
                <a:cs typeface="Helvetica Neue"/>
              </a:rPr>
              <a:t>Scenario holds 32K sign-ups and 40% activated-to-paid conversion constant.</a:t>
            </a:r>
            <a:endParaRPr lang="en" sz="1500" dirty="0"/>
          </a:p>
        </p:txBody>
      </p:sp>
      <p:sp>
        <p:nvSpPr>
          <p:cNvPr id="5" name="shape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6176589"/>
            <a:ext cx="11274552" cy="951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6" name="text5"/>
          <p:cNvSpPr txBox="1"/>
          <p:nvPr/>
        </p:nvSpPr>
        <p:spPr>
          <a:xfrm>
            <a:off x="457200" y="6309360"/>
            <a:ext cx="9509760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250"/>
              </a:lnSpc>
              <a:spcBef>
                <a:spcPts val="0"/>
              </a:spcBef>
              <a:buNone/>
            </a:pPr>
            <a:r>
              <a:rPr lang="en" sz="1000" b="0" i="0" dirty="0">
                <a:solidFill>
                  <a:schemeClr val="tx2"/>
                </a:solidFill>
                <a:latin typeface="Helvetica Neue"/>
                <a:ea typeface="Helvetica Neue"/>
                <a:cs typeface="Helvetica Neue"/>
              </a:rPr>
              <a:t>From Growth to Retention  ·  Illustrative demo</a:t>
            </a:r>
            <a:endParaRPr lang="en" sz="1000" dirty="0"/>
          </a:p>
        </p:txBody>
      </p:sp>
      <p:sp>
        <p:nvSpPr>
          <p:cNvPr id="7" name="text6"/>
          <p:cNvSpPr txBox="1"/>
          <p:nvPr/>
        </p:nvSpPr>
        <p:spPr>
          <a:xfrm>
            <a:off x="10789920" y="6309360"/>
            <a:ext cx="941832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r">
              <a:lnSpc>
                <a:spcPts val="1250"/>
              </a:lnSpc>
              <a:spcBef>
                <a:spcPts val="0"/>
              </a:spcBef>
              <a:buNone/>
            </a:pPr>
            <a:r>
              <a:rPr lang="en" sz="1000" b="0" i="0" dirty="0">
                <a:solidFill>
                  <a:schemeClr val="tx2"/>
                </a:solidFill>
                <a:latin typeface="Helvetica Neue"/>
                <a:ea typeface="Helvetica Neue"/>
                <a:cs typeface="Helvetica Neue"/>
              </a:rPr>
              <a:t>05 / 05</a:t>
            </a:r>
            <a:endParaRPr lang="en" sz="1000" dirty="0"/>
          </a:p>
        </p:txBody>
      </p:sp>
      <p:sp>
        <p:nvSpPr>
          <p:cNvPr id="8" name="text7"/>
          <p:cNvSpPr txBox="1"/>
          <p:nvPr/>
        </p:nvSpPr>
        <p:spPr>
          <a:xfrm>
            <a:off x="457200" y="2331720"/>
            <a:ext cx="3474720" cy="7772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4180"/>
              </a:lnSpc>
              <a:spcBef>
                <a:spcPts val="0"/>
              </a:spcBef>
              <a:buNone/>
            </a:pPr>
            <a:r>
              <a:rPr lang="en" sz="4400" b="1" i="0" dirty="0">
                <a:solidFill>
                  <a:schemeClr val="accent1"/>
                </a:solidFill>
                <a:latin typeface="Charter"/>
                <a:ea typeface="Charter"/>
                <a:cs typeface="Charter"/>
              </a:rPr>
              <a:t>65.6%</a:t>
            </a:r>
            <a:endParaRPr lang="en" sz="4400" dirty="0"/>
          </a:p>
        </p:txBody>
      </p:sp>
      <p:sp>
        <p:nvSpPr>
          <p:cNvPr id="9" name="text8"/>
          <p:cNvSpPr txBox="1"/>
          <p:nvPr/>
        </p:nvSpPr>
        <p:spPr>
          <a:xfrm>
            <a:off x="457200" y="3172968"/>
            <a:ext cx="347472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2124"/>
              </a:lnSpc>
              <a:spcBef>
                <a:spcPts val="0"/>
              </a:spcBef>
              <a:buNone/>
            </a:pPr>
            <a:r>
              <a:rPr lang="en" sz="1800" b="1" i="0" dirty="0">
                <a:solidFill>
                  <a:schemeClr val="tx1"/>
                </a:solidFill>
                <a:latin typeface="Charter"/>
                <a:ea typeface="Charter"/>
                <a:cs typeface="Charter"/>
              </a:rPr>
              <a:t>Baseline activation</a:t>
            </a:r>
            <a:endParaRPr lang="en" sz="1800" dirty="0"/>
          </a:p>
        </p:txBody>
      </p:sp>
      <p:sp>
        <p:nvSpPr>
          <p:cNvPr id="10" name="text9"/>
          <p:cNvSpPr txBox="1"/>
          <p:nvPr/>
        </p:nvSpPr>
        <p:spPr>
          <a:xfrm>
            <a:off x="457200" y="3611880"/>
            <a:ext cx="3474720" cy="5029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690"/>
              </a:lnSpc>
              <a:spcBef>
                <a:spcPts val="0"/>
              </a:spcBef>
              <a:buNone/>
            </a:pPr>
            <a:r>
              <a:rPr lang="en" sz="1300" b="0" i="0" dirty="0">
                <a:solidFill>
                  <a:schemeClr val="tx2"/>
                </a:solidFill>
                <a:latin typeface="Helvetica Neue"/>
                <a:ea typeface="Helvetica Neue"/>
                <a:cs typeface="Helvetica Neue"/>
              </a:rPr>
              <a:t>21K activated / 32K sign-ups</a:t>
            </a:r>
            <a:endParaRPr lang="en" sz="1300" dirty="0"/>
          </a:p>
        </p:txBody>
      </p:sp>
      <p:sp>
        <p:nvSpPr>
          <p:cNvPr id="11" name="text10"/>
          <p:cNvSpPr txBox="1"/>
          <p:nvPr/>
        </p:nvSpPr>
        <p:spPr>
          <a:xfrm>
            <a:off x="4343400" y="2331720"/>
            <a:ext cx="3474720" cy="7772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4180"/>
              </a:lnSpc>
              <a:spcBef>
                <a:spcPts val="0"/>
              </a:spcBef>
              <a:buNone/>
            </a:pPr>
            <a:r>
              <a:rPr lang="en" sz="4400" b="1" i="0" dirty="0">
                <a:solidFill>
                  <a:schemeClr val="accent1"/>
                </a:solidFill>
                <a:latin typeface="Charter"/>
                <a:ea typeface="Charter"/>
                <a:cs typeface="Charter"/>
              </a:rPr>
              <a:t>80%</a:t>
            </a:r>
            <a:endParaRPr lang="en" sz="4400" dirty="0"/>
          </a:p>
        </p:txBody>
      </p:sp>
      <p:sp>
        <p:nvSpPr>
          <p:cNvPr id="12" name="text11"/>
          <p:cNvSpPr txBox="1"/>
          <p:nvPr/>
        </p:nvSpPr>
        <p:spPr>
          <a:xfrm>
            <a:off x="4343400" y="3172968"/>
            <a:ext cx="347472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2124"/>
              </a:lnSpc>
              <a:spcBef>
                <a:spcPts val="0"/>
              </a:spcBef>
              <a:buNone/>
            </a:pPr>
            <a:r>
              <a:rPr lang="en" sz="1800" b="1" i="0" dirty="0">
                <a:solidFill>
                  <a:schemeClr val="tx1"/>
                </a:solidFill>
                <a:latin typeface="Charter"/>
                <a:ea typeface="Charter"/>
                <a:cs typeface="Charter"/>
              </a:rPr>
              <a:t>Target activation</a:t>
            </a:r>
            <a:endParaRPr lang="en" sz="1800" dirty="0"/>
          </a:p>
        </p:txBody>
      </p:sp>
      <p:sp>
        <p:nvSpPr>
          <p:cNvPr id="13" name="text12"/>
          <p:cNvSpPr txBox="1"/>
          <p:nvPr/>
        </p:nvSpPr>
        <p:spPr>
          <a:xfrm>
            <a:off x="4343400" y="3611880"/>
            <a:ext cx="3474720" cy="5029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690"/>
              </a:lnSpc>
              <a:spcBef>
                <a:spcPts val="0"/>
              </a:spcBef>
              <a:buNone/>
            </a:pPr>
            <a:r>
              <a:rPr lang="en" sz="1300" b="0" i="0" dirty="0">
                <a:solidFill>
                  <a:schemeClr val="tx2"/>
                </a:solidFill>
                <a:latin typeface="Helvetica Neue"/>
                <a:ea typeface="Helvetica Neue"/>
                <a:cs typeface="Helvetica Neue"/>
              </a:rPr>
              <a:t>25.6K activated at the same traffic</a:t>
            </a:r>
            <a:endParaRPr lang="en" sz="1300" dirty="0"/>
          </a:p>
        </p:txBody>
      </p:sp>
      <p:sp>
        <p:nvSpPr>
          <p:cNvPr id="14" name="text13"/>
          <p:cNvSpPr txBox="1"/>
          <p:nvPr/>
        </p:nvSpPr>
        <p:spPr>
          <a:xfrm>
            <a:off x="8229600" y="2331720"/>
            <a:ext cx="3474720" cy="7772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4180"/>
              </a:lnSpc>
              <a:spcBef>
                <a:spcPts val="0"/>
              </a:spcBef>
              <a:buNone/>
            </a:pPr>
            <a:r>
              <a:rPr lang="en" sz="4400" b="1" i="0" dirty="0">
                <a:solidFill>
                  <a:schemeClr val="accent1"/>
                </a:solidFill>
                <a:latin typeface="Charter"/>
                <a:ea typeface="Charter"/>
                <a:cs typeface="Charter"/>
              </a:rPr>
              <a:t>+1.84K</a:t>
            </a:r>
            <a:endParaRPr lang="en" sz="4400" dirty="0"/>
          </a:p>
        </p:txBody>
      </p:sp>
      <p:sp>
        <p:nvSpPr>
          <p:cNvPr id="15" name="text14"/>
          <p:cNvSpPr txBox="1"/>
          <p:nvPr/>
        </p:nvSpPr>
        <p:spPr>
          <a:xfrm>
            <a:off x="8229600" y="3172968"/>
            <a:ext cx="347472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2124"/>
              </a:lnSpc>
              <a:spcBef>
                <a:spcPts val="0"/>
              </a:spcBef>
              <a:buNone/>
            </a:pPr>
            <a:r>
              <a:rPr lang="en" sz="1800" b="1" i="0" dirty="0">
                <a:solidFill>
                  <a:schemeClr val="tx1"/>
                </a:solidFill>
                <a:latin typeface="Charter"/>
                <a:ea typeface="Charter"/>
                <a:cs typeface="Charter"/>
              </a:rPr>
              <a:t>Modeled paid lift</a:t>
            </a:r>
            <a:endParaRPr lang="en" sz="1800" dirty="0"/>
          </a:p>
        </p:txBody>
      </p:sp>
      <p:sp>
        <p:nvSpPr>
          <p:cNvPr id="16" name="text15"/>
          <p:cNvSpPr txBox="1"/>
          <p:nvPr/>
        </p:nvSpPr>
        <p:spPr>
          <a:xfrm>
            <a:off x="8229600" y="3611880"/>
            <a:ext cx="3474720" cy="5029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690"/>
              </a:lnSpc>
              <a:spcBef>
                <a:spcPts val="0"/>
              </a:spcBef>
              <a:buNone/>
            </a:pPr>
            <a:r>
              <a:rPr lang="en" sz="1300" b="0" i="0" dirty="0">
                <a:solidFill>
                  <a:schemeClr val="tx2"/>
                </a:solidFill>
                <a:latin typeface="Helvetica Neue"/>
                <a:ea typeface="Helvetica Neue"/>
                <a:cs typeface="Helvetica Neue"/>
              </a:rPr>
              <a:t>10.24K vs. 8.4K paid users</a:t>
            </a:r>
            <a:endParaRPr lang="en" sz="1300" dirty="0"/>
          </a:p>
        </p:txBody>
      </p:sp>
      <p:sp>
        <p:nvSpPr>
          <p:cNvPr id="17" name="shape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4430085"/>
            <a:ext cx="11274552" cy="951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18" name="text17"/>
          <p:cNvSpPr txBox="1"/>
          <p:nvPr/>
        </p:nvSpPr>
        <p:spPr>
          <a:xfrm>
            <a:off x="457200" y="4645152"/>
            <a:ext cx="3474720" cy="3474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320"/>
              </a:lnSpc>
              <a:spcBef>
                <a:spcPts val="0"/>
              </a:spcBef>
              <a:buNone/>
            </a:pPr>
            <a:r>
              <a:rPr lang="en" sz="1100" b="1" i="0" dirty="0">
                <a:solidFill>
                  <a:schemeClr val="accent1"/>
                </a:solidFill>
                <a:latin typeface="Helvetica Neue"/>
                <a:ea typeface="Helvetica Neue"/>
                <a:cs typeface="Helvetica Neue"/>
              </a:rPr>
              <a:t>TEST</a:t>
            </a:r>
            <a:endParaRPr lang="en" sz="1100" dirty="0"/>
          </a:p>
        </p:txBody>
      </p:sp>
      <p:sp>
        <p:nvSpPr>
          <p:cNvPr id="19" name="text18"/>
          <p:cNvSpPr txBox="1"/>
          <p:nvPr/>
        </p:nvSpPr>
        <p:spPr>
          <a:xfrm>
            <a:off x="457200" y="5093208"/>
            <a:ext cx="3474720" cy="54854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2006"/>
              </a:lnSpc>
              <a:spcBef>
                <a:spcPts val="0"/>
              </a:spcBef>
              <a:buNone/>
            </a:pPr>
            <a:r>
              <a:rPr lang="en" sz="1700" b="1" i="0" dirty="0">
                <a:solidFill>
                  <a:schemeClr val="tx1"/>
                </a:solidFill>
                <a:latin typeface="Charter"/>
                <a:ea typeface="Charter"/>
                <a:cs typeface="Charter"/>
              </a:rPr>
              <a:t>Guided first workflow</a:t>
            </a:r>
            <a:endParaRPr lang="en" sz="1700" dirty="0"/>
          </a:p>
        </p:txBody>
      </p:sp>
      <p:sp>
        <p:nvSpPr>
          <p:cNvPr id="20" name="text19"/>
          <p:cNvSpPr txBox="1"/>
          <p:nvPr/>
        </p:nvSpPr>
        <p:spPr>
          <a:xfrm>
            <a:off x="4343400" y="4645152"/>
            <a:ext cx="3474720" cy="3474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320"/>
              </a:lnSpc>
              <a:spcBef>
                <a:spcPts val="0"/>
              </a:spcBef>
              <a:buNone/>
            </a:pPr>
            <a:r>
              <a:rPr lang="en" sz="1100" b="1" i="0" dirty="0">
                <a:solidFill>
                  <a:schemeClr val="accent1"/>
                </a:solidFill>
                <a:latin typeface="Helvetica Neue"/>
                <a:ea typeface="Helvetica Neue"/>
                <a:cs typeface="Helvetica Neue"/>
              </a:rPr>
              <a:t>PRIMARY MEASURE</a:t>
            </a:r>
            <a:endParaRPr lang="en" sz="1100" dirty="0"/>
          </a:p>
        </p:txBody>
      </p:sp>
      <p:sp>
        <p:nvSpPr>
          <p:cNvPr id="21" name="text20"/>
          <p:cNvSpPr txBox="1"/>
          <p:nvPr/>
        </p:nvSpPr>
        <p:spPr>
          <a:xfrm>
            <a:off x="4343400" y="5093208"/>
            <a:ext cx="3474720" cy="54854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2006"/>
              </a:lnSpc>
              <a:spcBef>
                <a:spcPts val="0"/>
              </a:spcBef>
              <a:buNone/>
            </a:pPr>
            <a:r>
              <a:rPr lang="en" sz="1700" b="1" i="0" dirty="0">
                <a:solidFill>
                  <a:schemeClr val="tx1"/>
                </a:solidFill>
                <a:latin typeface="Charter"/>
                <a:ea typeface="Charter"/>
                <a:cs typeface="Charter"/>
              </a:rPr>
              <a:t>Activation within 7 days</a:t>
            </a:r>
            <a:endParaRPr lang="en" sz="1700" dirty="0"/>
          </a:p>
        </p:txBody>
      </p:sp>
      <p:sp>
        <p:nvSpPr>
          <p:cNvPr id="22" name="text21"/>
          <p:cNvSpPr txBox="1"/>
          <p:nvPr/>
        </p:nvSpPr>
        <p:spPr>
          <a:xfrm>
            <a:off x="8229600" y="4645152"/>
            <a:ext cx="3474720" cy="3474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320"/>
              </a:lnSpc>
              <a:spcBef>
                <a:spcPts val="0"/>
              </a:spcBef>
              <a:buNone/>
            </a:pPr>
            <a:r>
              <a:rPr lang="en" sz="1100" b="1" i="0" dirty="0">
                <a:solidFill>
                  <a:schemeClr val="accent1"/>
                </a:solidFill>
                <a:latin typeface="Helvetica Neue"/>
                <a:ea typeface="Helvetica Neue"/>
                <a:cs typeface="Helvetica Neue"/>
              </a:rPr>
              <a:t>GUARDRAIL</a:t>
            </a:r>
            <a:endParaRPr lang="en" sz="1100" dirty="0"/>
          </a:p>
        </p:txBody>
      </p:sp>
      <p:sp>
        <p:nvSpPr>
          <p:cNvPr id="23" name="text22"/>
          <p:cNvSpPr txBox="1"/>
          <p:nvPr/>
        </p:nvSpPr>
        <p:spPr>
          <a:xfrm>
            <a:off x="8229600" y="5093208"/>
            <a:ext cx="3474720" cy="54854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2006"/>
              </a:lnSpc>
              <a:spcBef>
                <a:spcPts val="0"/>
              </a:spcBef>
              <a:buNone/>
            </a:pPr>
            <a:r>
              <a:rPr lang="en" sz="1700" b="1" i="0" dirty="0">
                <a:solidFill>
                  <a:schemeClr val="tx1"/>
                </a:solidFill>
                <a:latin typeface="Charter"/>
                <a:ea typeface="Charter"/>
                <a:cs typeface="Charter"/>
              </a:rPr>
              <a:t>30-day retention</a:t>
            </a:r>
            <a:endParaRPr lang="en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om Growth to Retention">
  <a:themeElements>
    <a:clrScheme name="From Growth to Retention">
      <a:dk1>
        <a:srgbClr val="1B1B1F"/>
      </a:dk1>
      <a:lt1>
        <a:srgbClr val="F6F3EC"/>
      </a:lt1>
      <a:dk2>
        <a:srgbClr val="66625B"/>
      </a:dk2>
      <a:lt2>
        <a:srgbClr val="ECE6DA"/>
      </a:lt2>
      <a:accent1>
        <a:srgbClr val="C2410C"/>
      </a:accent1>
      <a:accent2>
        <a:srgbClr val="CFC8BA"/>
      </a:accent2>
      <a:accent3>
        <a:srgbClr val="D6CFC2"/>
      </a:accent3>
      <a:accent4>
        <a:srgbClr val="F8DCCD"/>
      </a:accent4>
      <a:accent5>
        <a:srgbClr val="FF8A5B"/>
      </a:accent5>
      <a:accent6>
        <a:srgbClr val="FDA184"/>
      </a:accent6>
      <a:hlink>
        <a:srgbClr val="C2410C"/>
      </a:hlink>
      <a:folHlink>
        <a:srgbClr val="66625B"/>
      </a:folHlink>
    </a:clrScheme>
    <a:fontScheme name="From Growth to Retention">
      <a:majorFont>
        <a:latin typeface="Charter"/>
        <a:ea typeface=""/>
        <a:cs typeface=""/>
      </a:majorFont>
      <a:minorFont>
        <a:latin typeface="Helvetica Neue"/>
        <a:ea typeface=""/>
        <a:cs typeface=""/>
      </a:minorFont>
    </a:fontScheme>
    <a:fmtScheme name="From Growth to Retention">
      <a:fillStyleLst>
        <a:solidFill>
          <a:schemeClr val="phClr"/>
        </a:solidFill>
        <a:solidFill>
          <a:schemeClr val="phClr">
            <a:tint val="60000"/>
          </a:schemeClr>
        </a:solidFill>
        <a:solidFill>
          <a:schemeClr val="phClr">
            <a:shade val="80000"/>
          </a:schemeClr>
        </a:soli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90000"/>
          </a:schemeClr>
        </a:soli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Notes">
  <a:themeElements>
    <a:clrScheme name="Notes">
      <a:dk1>
        <a:srgbClr val="1B1B1F"/>
      </a:dk1>
      <a:lt1>
        <a:srgbClr val="F6F3EC"/>
      </a:lt1>
      <a:dk2>
        <a:srgbClr val="66625B"/>
      </a:dk2>
      <a:lt2>
        <a:srgbClr val="ECE6DA"/>
      </a:lt2>
      <a:accent1>
        <a:srgbClr val="C2410C"/>
      </a:accent1>
      <a:accent2>
        <a:srgbClr val="CFC8BA"/>
      </a:accent2>
      <a:accent3>
        <a:srgbClr val="D6CFC2"/>
      </a:accent3>
      <a:accent4>
        <a:srgbClr val="F8DCCD"/>
      </a:accent4>
      <a:accent5>
        <a:srgbClr val="FF8A5B"/>
      </a:accent5>
      <a:accent6>
        <a:srgbClr val="FDA184"/>
      </a:accent6>
      <a:hlink>
        <a:srgbClr val="C2410C"/>
      </a:hlink>
      <a:folHlink>
        <a:srgbClr val="66625B"/>
      </a:folHlink>
    </a:clrScheme>
    <a:fontScheme name="Notes">
      <a:majorFont>
        <a:latin typeface="Charter"/>
        <a:ea typeface=""/>
        <a:cs typeface=""/>
      </a:majorFont>
      <a:minorFont>
        <a:latin typeface="Helvetica Neue"/>
        <a:ea typeface=""/>
        <a:cs typeface=""/>
      </a:minorFont>
    </a:fontScheme>
    <a:fmtScheme name="Notes">
      <a:fillStyleLst>
        <a:solidFill>
          <a:schemeClr val="phClr"/>
        </a:solidFill>
        <a:solidFill>
          <a:schemeClr val="phClr">
            <a:tint val="60000"/>
          </a:schemeClr>
        </a:solidFill>
        <a:solidFill>
          <a:schemeClr val="phClr">
            <a:shade val="80000"/>
          </a:schemeClr>
        </a:soli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90000"/>
          </a:schemeClr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Slide Agent</Application>
  <Slides>5</Slides>
  <Notes>5</Notes>
  <HiddenSlides>0</HiddenSlides>
  <AppVersion>2.0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From Growth to Retention</dc:title>
  <dc:language>en</dc:language>
  <dcterms:created xsi:type="dcterms:W3CDTF">2026-10-02T08:43:04Z</dcterms:created>
  <dcterms:modified xsi:type="dcterms:W3CDTF">2026-10-02T08:43:04Z</dcterms:modified>
</cp:coreProperties>
</file>