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embeddedFontLst>
    <p:embeddedFont>
      <p:font typeface="Helvetica Neue"/>
      <p:regular r:id="rId15"/>
      <p:bold r:id="rId12"/>
      <p:italic r:id="rId14"/>
      <p:boldItalic r:id="rId13"/>
    </p:embeddedFont>
    <p:embeddedFont>
      <p:font typeface="Menlo"/>
      <p:regular r:id="rId19"/>
      <p:bold r:id="rId16"/>
      <p:italic r:id="rId18"/>
      <p:boldItalic r:id="rId17"/>
    </p:embeddedFont>
  </p:embeddedFontLst>
  <p:defaultTextStyle>
    <a:lvl1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1pPr>
    <a:lvl2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2pPr>
    <a:lvl3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3pPr>
    <a:lvl4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4pPr>
    <a:lvl5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5pPr>
    <a:lvl6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6pPr>
    <a:lvl7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7pPr>
    <a:lvl8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8pPr>
    <a:lvl9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theme" Target="theme/theme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ableStyles" Target="tableStyles.xml"/><Relationship Id="rId12" Type="http://schemas.openxmlformats.org/officeDocument/2006/relationships/font" Target="fonts/font1.fntdata"/><Relationship Id="rId13" Type="http://schemas.openxmlformats.org/officeDocument/2006/relationships/font" Target="fonts/font2.fntdata"/><Relationship Id="rId14" Type="http://schemas.openxmlformats.org/officeDocument/2006/relationships/font" Target="fonts/font3.fntdata"/><Relationship Id="rId15" Type="http://schemas.openxmlformats.org/officeDocument/2006/relationships/font" Target="fonts/font4.fntdata"/><Relationship Id="rId16" Type="http://schemas.openxmlformats.org/officeDocument/2006/relationships/font" Target="fonts/font5.fntdata"/><Relationship Id="rId17" Type="http://schemas.openxmlformats.org/officeDocument/2006/relationships/font" Target="fonts/font6.fntdata"/><Relationship Id="rId18" Type="http://schemas.openxmlformats.org/officeDocument/2006/relationships/font" Target="fonts/font7.fntdata"/><Relationship Id="rId19" Type="http://schemas.openxmlformats.org/officeDocument/2006/relationships/font" Target="fonts/font8.fntdata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"/>
          <p:cNvSpPr>
            <a:spLocks noGrp="1"/>
          </p:cNvSpPr>
          <p:nvPr>
            <p:ph type="sldImg" idx="2"/>
          </p:nvPr>
        </p:nvSpPr>
        <p:spPr>
          <a:xfrm>
            <a:off x="1042416" y="685800"/>
            <a:ext cx="4773168" cy="2688336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"/>
          <p:cNvSpPr>
            <a:spLocks noGrp="1"/>
          </p:cNvSpPr>
          <p:nvPr>
            <p:ph type="body" idx="3"/>
          </p:nvPr>
        </p:nvSpPr>
        <p:spPr>
          <a:xfrm>
            <a:off x="685800" y="3657600"/>
            <a:ext cx="5486400" cy="4297680"/>
          </a:xfrm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1pPr>
    <a:lvl2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2pPr>
    <a:lvl3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3pPr>
    <a:lvl4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4pPr>
    <a:lvl5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5pPr>
    <a:lvl6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6pPr>
    <a:lvl7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7pPr>
    <a:lvl8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8pPr>
    <a:lvl9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Technical architecture: grouped system boundaries, orthogonal routed wiring, domain colour coding, icons, an infrastructure layer.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Fictional demonstration data. Every production request is traceable and bounded.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Fictional demonstration data. Retrieval preserves tenant permissions and citations.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Fictional demonstration data. Identity, execution and audit form explicit trust boundaries.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Fictional demonstration data. Canary releases and SLOs close the operating loop.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100584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100584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457200" y="1645920"/>
            <a:ext cx="11277600" cy="475488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"/>
          <p:cNvSpPr>
            <a:spLocks noGrp="1"/>
          </p:cNvSpPr>
          <p:nvPr>
            <p:ph type="ftr" idx="11"/>
          </p:nvPr>
        </p:nvSpPr>
        <p:spPr>
          <a:xfrm>
            <a:off x="457200" y="6492240"/>
            <a:ext cx="6766560" cy="27432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idx="12"/>
          </p:nvPr>
        </p:nvSpPr>
        <p:spPr>
          <a:xfrm>
            <a:off x="11003280" y="6492240"/>
            <a:ext cx="731520" cy="274320"/>
          </a:xfrm>
        </p:spPr>
        <p:txBody>
          <a:bodyPr/>
          <a:lstStyle/>
          <a:p>
            <a:pPr algn="r"/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2pPr>
      <a:lvl3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3pPr>
      <a:lvl4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5pPr>
      <a:lvl6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6pPr>
      <a:lvl7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7pPr>
      <a:lvl8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9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5pPr>
      <a:lvl6pPr marL="13716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6pPr>
      <a:lvl7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7pPr>
      <a:lvl8pPr marL="18288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8pPr>
      <a:lvl9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2pPr>
      <a:lvl3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3pPr>
      <a:lvl4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5pPr>
      <a:lvl6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6pPr>
      <a:lvl7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7pPr>
      <a:lvl8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rchite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ure1-gradient-wash-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A78BFA">
                  <a:alpha val="8000"/>
                </a:srgbClr>
              </a:gs>
            </a:gsLst>
            <a:lin ang="18900000" scaled="0"/>
          </a:gradFill>
          <a:ln>
            <a:noFill/>
          </a:ln>
        </p:spPr>
      </p:sp>
      <p:sp>
        <p:nvSpPr>
          <p:cNvPr id="3" name="texture2-line-grid-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1371600"/>
            <a:ext cx="6309" cy="5029200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4" name="texture2-line-grid-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400" y="1371600"/>
            <a:ext cx="6309" cy="5029200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5" name="texture2-line-grid-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71600" y="1371600"/>
            <a:ext cx="6309" cy="5029200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6" name="texture2-line-grid-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28800" y="1371600"/>
            <a:ext cx="6309" cy="5029200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7" name="texture2-line-grid-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86000" y="1371600"/>
            <a:ext cx="6309" cy="5029200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8" name="texture2-line-grid-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43200" y="1371600"/>
            <a:ext cx="6309" cy="5029200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9" name="texture2-line-grid-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00400" y="1371600"/>
            <a:ext cx="6309" cy="5029200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10" name="texture2-line-grid-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57600" y="1371600"/>
            <a:ext cx="6309" cy="5029200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11" name="texture2-line-grid-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14800" y="1371600"/>
            <a:ext cx="6309" cy="5029200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12" name="texture2-line-grid-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0" y="1371600"/>
            <a:ext cx="6309" cy="5029200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13" name="texture2-line-grid-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0" y="1371600"/>
            <a:ext cx="6309" cy="5029200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14" name="texture2-line-grid-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0" y="1371600"/>
            <a:ext cx="6309" cy="5029200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15" name="texture2-line-grid-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0" y="1371600"/>
            <a:ext cx="6309" cy="5029200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16" name="texture2-line-grid-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0" y="1371600"/>
            <a:ext cx="6309" cy="5029200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17" name="texture2-line-grid-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0" y="1371600"/>
            <a:ext cx="6309" cy="5029200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18" name="texture2-line-grid-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0" y="1371600"/>
            <a:ext cx="6309" cy="5029200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19" name="texture2-line-grid-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0" y="1371600"/>
            <a:ext cx="6309" cy="5029200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20" name="texture2-line-grid-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0" y="1371600"/>
            <a:ext cx="6309" cy="5029200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21" name="texture2-line-grid-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0" y="1371600"/>
            <a:ext cx="6309" cy="5029200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22" name="texture2-line-grid-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4000" y="1371600"/>
            <a:ext cx="6309" cy="5029200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23" name="texture2-line-grid-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01200" y="1371600"/>
            <a:ext cx="6309" cy="5029200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24" name="texture2-line-grid-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58400" y="1371600"/>
            <a:ext cx="6309" cy="5029200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25" name="texture2-line-grid-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515600" y="1371600"/>
            <a:ext cx="6309" cy="5029200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26" name="texture2-line-grid-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72800" y="1371600"/>
            <a:ext cx="6309" cy="5029200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27" name="texture2-line-grid-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0" y="1371600"/>
            <a:ext cx="6309" cy="5029200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28" name="texture2-line-grid-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1371600"/>
            <a:ext cx="11277295" cy="6309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29" name="texture2-line-grid-2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1828800"/>
            <a:ext cx="11277295" cy="6309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30" name="texture2-line-grid-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2286000"/>
            <a:ext cx="11277295" cy="6309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31" name="texture2-line-grid-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2743200"/>
            <a:ext cx="11277295" cy="6309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32" name="texture2-line-grid-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3200400"/>
            <a:ext cx="11277295" cy="6309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33" name="texture2-line-grid-3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3657600"/>
            <a:ext cx="11277295" cy="6309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34" name="texture2-line-grid-3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4114800"/>
            <a:ext cx="11277295" cy="6309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35" name="texture2-line-grid-3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4572000"/>
            <a:ext cx="11277295" cy="6309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36" name="texture2-line-grid-3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5029200"/>
            <a:ext cx="11277295" cy="6309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37" name="texture2-line-grid-3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5486400"/>
            <a:ext cx="11277295" cy="6309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38" name="texture2-line-grid-3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5943600"/>
            <a:ext cx="11277295" cy="6309"/>
          </a:xfrm>
          <a:prstGeom prst="rect">
            <a:avLst/>
          </a:prstGeom>
          <a:solidFill>
            <a:srgbClr val="1A2442">
              <a:alpha val="18000"/>
            </a:srgbClr>
          </a:solidFill>
          <a:ln>
            <a:noFill/>
          </a:ln>
        </p:spPr>
      </p:sp>
      <p:sp>
        <p:nvSpPr>
          <p:cNvPr id="39" name="text3"/>
          <p:cNvSpPr>
            <a:spLocks noGrp="1"/>
          </p:cNvSpPr>
          <p:nvPr>
            <p:ph type="title"/>
          </p:nvPr>
        </p:nvSpPr>
        <p:spPr>
          <a:xfrm>
            <a:off x="457200" y="420624"/>
            <a:ext cx="7863840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940"/>
              </a:lnSpc>
              <a:spcBef>
                <a:spcPts val="0"/>
              </a:spcBef>
              <a:buNone/>
            </a:pPr>
            <a:r>
              <a:rPr lang="en" sz="28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AI Platform — Production Architecture</a:t>
            </a:r>
            <a:endParaRPr lang="en" sz="2800" dirty="0"/>
          </a:p>
        </p:txBody>
      </p:sp>
      <p:sp>
        <p:nvSpPr>
          <p:cNvPr id="40" name="text4"/>
          <p:cNvSpPr txBox="1"/>
          <p:nvPr/>
        </p:nvSpPr>
        <p:spPr>
          <a:xfrm>
            <a:off x="457200" y="905256"/>
            <a:ext cx="694944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Scalable, secure and modular architecture for AI-powered applications</a:t>
            </a:r>
            <a:endParaRPr lang="en" sz="1300" dirty="0"/>
          </a:p>
        </p:txBody>
      </p:sp>
      <p:sp>
        <p:nvSpPr>
          <p:cNvPr id="41" name="text5"/>
          <p:cNvSpPr txBox="1"/>
          <p:nvPr/>
        </p:nvSpPr>
        <p:spPr>
          <a:xfrm>
            <a:off x="8229600" y="457200"/>
            <a:ext cx="3504895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ts val="1200"/>
              </a:lnSpc>
              <a:spcBef>
                <a:spcPts val="0"/>
              </a:spcBef>
              <a:buNone/>
            </a:pPr>
            <a:r>
              <a:rPr lang="en" sz="1000" b="0" i="0" spc="200" dirty="0">
                <a:solidFill>
                  <a:schemeClr val="accent1"/>
                </a:solidFill>
                <a:latin typeface="Menlo"/>
                <a:ea typeface="Menlo"/>
                <a:cs typeface="Menlo"/>
              </a:rPr>
              <a:t>ARCHITECTURE REVIEW</a:t>
            </a:r>
            <a:endParaRPr lang="en" sz="1000" dirty="0"/>
          </a:p>
        </p:txBody>
      </p:sp>
      <p:sp>
        <p:nvSpPr>
          <p:cNvPr id="42" name="text6"/>
          <p:cNvSpPr txBox="1"/>
          <p:nvPr/>
        </p:nvSpPr>
        <p:spPr>
          <a:xfrm>
            <a:off x="8229600" y="685800"/>
            <a:ext cx="3504895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Menlo"/>
                <a:ea typeface="Menlo"/>
                <a:cs typeface="Menlo"/>
              </a:rPr>
              <a:t>rev 2.3  ·  prod / us-east-1</a:t>
            </a:r>
            <a:endParaRPr lang="en" sz="1000" dirty="0"/>
          </a:p>
        </p:txBody>
      </p:sp>
      <p:sp>
        <p:nvSpPr>
          <p:cNvPr id="43" name="shape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75320" y="1065276"/>
            <a:ext cx="82296" cy="822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44" name="text8"/>
          <p:cNvSpPr txBox="1"/>
          <p:nvPr/>
        </p:nvSpPr>
        <p:spPr>
          <a:xfrm>
            <a:off x="8403427" y="996696"/>
            <a:ext cx="100584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Request path</a:t>
            </a:r>
            <a:endParaRPr lang="en" sz="1000" dirty="0"/>
          </a:p>
        </p:txBody>
      </p:sp>
      <p:sp>
        <p:nvSpPr>
          <p:cNvPr id="45" name="shape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18411" y="1065276"/>
            <a:ext cx="82296" cy="82296"/>
          </a:xfrm>
          <a:prstGeom prst="ellipse">
            <a:avLst/>
          </a:prstGeom>
          <a:solidFill>
            <a:srgbClr val="A78BFA"/>
          </a:solidFill>
          <a:ln>
            <a:noFill/>
          </a:ln>
        </p:spPr>
      </p:sp>
      <p:sp>
        <p:nvSpPr>
          <p:cNvPr id="46" name="text10"/>
          <p:cNvSpPr txBox="1"/>
          <p:nvPr/>
        </p:nvSpPr>
        <p:spPr>
          <a:xfrm>
            <a:off x="9546336" y="996696"/>
            <a:ext cx="100584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AI runtime</a:t>
            </a:r>
            <a:endParaRPr lang="en" sz="1000" dirty="0"/>
          </a:p>
        </p:txBody>
      </p:sp>
      <p:sp>
        <p:nvSpPr>
          <p:cNvPr id="47" name="shape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561320" y="1065276"/>
            <a:ext cx="82296" cy="82296"/>
          </a:xfrm>
          <a:prstGeom prst="ellipse">
            <a:avLst/>
          </a:prstGeom>
          <a:solidFill>
            <a:srgbClr val="2DD4BF"/>
          </a:solidFill>
          <a:ln>
            <a:noFill/>
          </a:ln>
        </p:spPr>
      </p:sp>
      <p:sp>
        <p:nvSpPr>
          <p:cNvPr id="48" name="text12"/>
          <p:cNvSpPr txBox="1"/>
          <p:nvPr/>
        </p:nvSpPr>
        <p:spPr>
          <a:xfrm>
            <a:off x="10689336" y="996696"/>
            <a:ext cx="100584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Data plane</a:t>
            </a:r>
            <a:endParaRPr lang="en" sz="1000" dirty="0"/>
          </a:p>
        </p:txBody>
      </p:sp>
      <p:sp>
        <p:nvSpPr>
          <p:cNvPr id="49" name="shape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63040" y="2395728"/>
            <a:ext cx="1609344" cy="2176272"/>
          </a:xfrm>
          <a:prstGeom prst="roundRect">
            <a:avLst>
              <a:gd name="adj" fmla="val 9470"/>
            </a:avLst>
          </a:prstGeom>
          <a:solidFill>
            <a:schemeClr val="accent4">
              <a:alpha val="55000"/>
            </a:schemeClr>
          </a:solidFill>
          <a:ln w="12700">
            <a:solidFill>
              <a:schemeClr val="accent6"/>
            </a:solidFill>
          </a:ln>
        </p:spPr>
      </p:sp>
      <p:sp>
        <p:nvSpPr>
          <p:cNvPr id="50" name="text14"/>
          <p:cNvSpPr txBox="1"/>
          <p:nvPr/>
        </p:nvSpPr>
        <p:spPr>
          <a:xfrm>
            <a:off x="1591056" y="2450592"/>
            <a:ext cx="1353312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00"/>
              </a:lnSpc>
              <a:spcBef>
                <a:spcPts val="0"/>
              </a:spcBef>
              <a:buNone/>
            </a:pPr>
            <a:r>
              <a:rPr lang="en" sz="1000" b="0" i="0" spc="120" dirty="0">
                <a:solidFill>
                  <a:schemeClr val="tx2"/>
                </a:solidFill>
                <a:latin typeface="Menlo"/>
                <a:ea typeface="Menlo"/>
                <a:cs typeface="Menlo"/>
              </a:rPr>
              <a:t>CLIENTS</a:t>
            </a:r>
            <a:endParaRPr lang="en" sz="1000" dirty="0"/>
          </a:p>
        </p:txBody>
      </p:sp>
      <p:sp>
        <p:nvSpPr>
          <p:cNvPr id="51" name="shape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46320" y="1783080"/>
            <a:ext cx="3931920" cy="3291840"/>
          </a:xfrm>
          <a:prstGeom prst="roundRect">
            <a:avLst>
              <a:gd name="adj" fmla="val 4630"/>
            </a:avLst>
          </a:prstGeom>
          <a:solidFill>
            <a:schemeClr val="accent4">
              <a:alpha val="55000"/>
            </a:schemeClr>
          </a:solidFill>
          <a:ln w="12700">
            <a:solidFill>
              <a:schemeClr val="accent6"/>
            </a:solidFill>
          </a:ln>
        </p:spPr>
      </p:sp>
      <p:sp>
        <p:nvSpPr>
          <p:cNvPr id="52" name="text16"/>
          <p:cNvSpPr txBox="1"/>
          <p:nvPr/>
        </p:nvSpPr>
        <p:spPr>
          <a:xfrm>
            <a:off x="4974336" y="1837944"/>
            <a:ext cx="367588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00"/>
              </a:lnSpc>
              <a:spcBef>
                <a:spcPts val="0"/>
              </a:spcBef>
              <a:buNone/>
            </a:pPr>
            <a:r>
              <a:rPr lang="en" sz="1000" b="0" i="0" spc="120" dirty="0">
                <a:solidFill>
                  <a:schemeClr val="tx2"/>
                </a:solidFill>
                <a:latin typeface="Menlo"/>
                <a:ea typeface="Menlo"/>
                <a:cs typeface="Menlo"/>
              </a:rPr>
              <a:t>CORE SERVICES  ·  ns/platform</a:t>
            </a:r>
            <a:endParaRPr lang="en" sz="1000" dirty="0"/>
          </a:p>
        </p:txBody>
      </p:sp>
      <p:sp>
        <p:nvSpPr>
          <p:cNvPr id="53" name="shape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06840" y="1417320"/>
            <a:ext cx="2727655" cy="1929384"/>
          </a:xfrm>
          <a:prstGeom prst="roundRect">
            <a:avLst>
              <a:gd name="adj" fmla="val 7899"/>
            </a:avLst>
          </a:prstGeom>
          <a:solidFill>
            <a:schemeClr val="accent4">
              <a:alpha val="55000"/>
            </a:schemeClr>
          </a:solidFill>
          <a:ln w="12700">
            <a:solidFill>
              <a:srgbClr val="433779"/>
            </a:solidFill>
          </a:ln>
        </p:spPr>
      </p:sp>
      <p:sp>
        <p:nvSpPr>
          <p:cNvPr id="54" name="text18"/>
          <p:cNvSpPr txBox="1"/>
          <p:nvPr/>
        </p:nvSpPr>
        <p:spPr>
          <a:xfrm>
            <a:off x="9134856" y="1472184"/>
            <a:ext cx="2471715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00"/>
              </a:lnSpc>
              <a:spcBef>
                <a:spcPts val="0"/>
              </a:spcBef>
              <a:buNone/>
            </a:pPr>
            <a:r>
              <a:rPr lang="en" sz="1000" b="0" i="0" spc="120" dirty="0">
                <a:solidFill>
                  <a:srgbClr val="A78BFA"/>
                </a:solidFill>
                <a:latin typeface="Menlo"/>
                <a:ea typeface="Menlo"/>
                <a:cs typeface="Menlo"/>
              </a:rPr>
              <a:t>AI RUNTIME</a:t>
            </a:r>
            <a:endParaRPr lang="en" sz="1000" dirty="0"/>
          </a:p>
        </p:txBody>
      </p:sp>
      <p:sp>
        <p:nvSpPr>
          <p:cNvPr id="55" name="shape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06840" y="3529584"/>
            <a:ext cx="2727655" cy="1920240"/>
          </a:xfrm>
          <a:prstGeom prst="roundRect">
            <a:avLst>
              <a:gd name="adj" fmla="val 7937"/>
            </a:avLst>
          </a:prstGeom>
          <a:solidFill>
            <a:schemeClr val="accent4">
              <a:alpha val="55000"/>
            </a:schemeClr>
          </a:solidFill>
          <a:ln w="12700">
            <a:solidFill>
              <a:srgbClr val="1A5552"/>
            </a:solidFill>
          </a:ln>
        </p:spPr>
      </p:sp>
      <p:sp>
        <p:nvSpPr>
          <p:cNvPr id="56" name="text20"/>
          <p:cNvSpPr txBox="1"/>
          <p:nvPr/>
        </p:nvSpPr>
        <p:spPr>
          <a:xfrm>
            <a:off x="9134856" y="3584448"/>
            <a:ext cx="2471715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00"/>
              </a:lnSpc>
              <a:spcBef>
                <a:spcPts val="0"/>
              </a:spcBef>
              <a:buNone/>
            </a:pPr>
            <a:r>
              <a:rPr lang="en" sz="1000" b="0" i="0" spc="120" dirty="0">
                <a:solidFill>
                  <a:srgbClr val="2DD4BF"/>
                </a:solidFill>
                <a:latin typeface="Menlo"/>
                <a:ea typeface="Menlo"/>
                <a:cs typeface="Menlo"/>
              </a:rPr>
              <a:t>DATA PLANE</a:t>
            </a:r>
            <a:endParaRPr lang="en" sz="1000" dirty="0"/>
          </a:p>
        </p:txBody>
      </p:sp>
      <p:sp>
        <p:nvSpPr>
          <p:cNvPr id="57" name="text21"/>
          <p:cNvSpPr txBox="1"/>
          <p:nvPr/>
        </p:nvSpPr>
        <p:spPr>
          <a:xfrm>
            <a:off x="3291840" y="2779776"/>
            <a:ext cx="128016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ts val="1200"/>
              </a:lnSpc>
              <a:spcBef>
                <a:spcPts val="0"/>
              </a:spcBef>
              <a:buNone/>
            </a:pPr>
            <a:r>
              <a:rPr lang="en" sz="1000" b="0" i="0" spc="120" dirty="0">
                <a:solidFill>
                  <a:schemeClr val="tx2"/>
                </a:solidFill>
                <a:latin typeface="Menlo"/>
                <a:ea typeface="Menlo"/>
                <a:cs typeface="Menlo"/>
              </a:rPr>
              <a:t>EDGE</a:t>
            </a:r>
            <a:endParaRPr lang="en" sz="1000" dirty="0"/>
          </a:p>
        </p:txBody>
      </p:sp>
      <p:sp>
        <p:nvSpPr>
          <p:cNvPr id="58" name="shape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34440" y="3512485"/>
            <a:ext cx="118872" cy="15819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</p:sp>
      <p:sp>
        <p:nvSpPr>
          <p:cNvPr id="59" name="shape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45448" y="3017520"/>
            <a:ext cx="15911" cy="100584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</p:sp>
      <p:sp>
        <p:nvSpPr>
          <p:cNvPr id="60" name="shape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53312" y="3009565"/>
            <a:ext cx="164592" cy="15819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</p:sp>
      <p:sp>
        <p:nvSpPr>
          <p:cNvPr id="61" name="shape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04188" y="2976372"/>
            <a:ext cx="68580" cy="82296"/>
          </a:xfrm>
          <a:custGeom>
            <a:avLst/>
            <a:gdLst/>
            <a:ahLst/>
            <a:cxnLst/>
            <a:rect l="0" t="0" r="r" b="b"/>
            <a:pathLst>
              <a:path w="1000" h="1000">
                <a:moveTo>
                  <a:pt x="0" y="0"/>
                </a:moveTo>
                <a:lnTo>
                  <a:pt x="1000" y="500"/>
                </a:lnTo>
                <a:lnTo>
                  <a:pt x="0" y="1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2" name="shape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53312" y="4015405"/>
            <a:ext cx="164592" cy="15819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</p:sp>
      <p:sp>
        <p:nvSpPr>
          <p:cNvPr id="63" name="shape2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04188" y="3982212"/>
            <a:ext cx="68580" cy="82296"/>
          </a:xfrm>
          <a:custGeom>
            <a:avLst/>
            <a:gdLst/>
            <a:ahLst/>
            <a:cxnLst/>
            <a:rect l="0" t="0" r="r" b="b"/>
            <a:pathLst>
              <a:path w="1000" h="1000">
                <a:moveTo>
                  <a:pt x="0" y="0"/>
                </a:moveTo>
                <a:lnTo>
                  <a:pt x="1000" y="500"/>
                </a:lnTo>
                <a:lnTo>
                  <a:pt x="0" y="1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4" name="shape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90088" y="3009565"/>
            <a:ext cx="164592" cy="15819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</p:sp>
      <p:sp>
        <p:nvSpPr>
          <p:cNvPr id="65" name="shape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90088" y="4015405"/>
            <a:ext cx="164592" cy="15819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</p:sp>
      <p:sp>
        <p:nvSpPr>
          <p:cNvPr id="66" name="shape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46725" y="3017520"/>
            <a:ext cx="15911" cy="100584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</p:sp>
      <p:sp>
        <p:nvSpPr>
          <p:cNvPr id="67" name="shape3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54680" y="3512485"/>
            <a:ext cx="82296" cy="15819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</p:sp>
      <p:sp>
        <p:nvSpPr>
          <p:cNvPr id="68" name="shape3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23351" y="3479292"/>
            <a:ext cx="68580" cy="82296"/>
          </a:xfrm>
          <a:custGeom>
            <a:avLst/>
            <a:gdLst/>
            <a:ahLst/>
            <a:cxnLst/>
            <a:rect l="0" t="0" r="r" b="b"/>
            <a:pathLst>
              <a:path w="1000" h="1000">
                <a:moveTo>
                  <a:pt x="0" y="0"/>
                </a:moveTo>
                <a:lnTo>
                  <a:pt x="1000" y="500"/>
                </a:lnTo>
                <a:lnTo>
                  <a:pt x="0" y="1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9" name="shape3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0" y="3512485"/>
            <a:ext cx="356616" cy="15819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</p:sp>
      <p:sp>
        <p:nvSpPr>
          <p:cNvPr id="70" name="shape3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14991" y="3479292"/>
            <a:ext cx="68580" cy="82296"/>
          </a:xfrm>
          <a:custGeom>
            <a:avLst/>
            <a:gdLst/>
            <a:ahLst/>
            <a:cxnLst/>
            <a:rect l="0" t="0" r="r" b="b"/>
            <a:pathLst>
              <a:path w="1000" h="1000">
                <a:moveTo>
                  <a:pt x="0" y="0"/>
                </a:moveTo>
                <a:lnTo>
                  <a:pt x="1000" y="500"/>
                </a:lnTo>
                <a:lnTo>
                  <a:pt x="0" y="1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1" name="shape3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55080" y="3512485"/>
            <a:ext cx="164592" cy="15819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</p:sp>
      <p:sp>
        <p:nvSpPr>
          <p:cNvPr id="72" name="shape3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11808" y="2386584"/>
            <a:ext cx="15911" cy="2258568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</p:sp>
      <p:sp>
        <p:nvSpPr>
          <p:cNvPr id="73" name="shape3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19672" y="2378629"/>
            <a:ext cx="100584" cy="15819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</p:sp>
      <p:sp>
        <p:nvSpPr>
          <p:cNvPr id="74" name="shape3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06631" y="2345527"/>
            <a:ext cx="68580" cy="82296"/>
          </a:xfrm>
          <a:custGeom>
            <a:avLst/>
            <a:gdLst/>
            <a:ahLst/>
            <a:cxnLst/>
            <a:rect l="0" t="0" r="r" b="b"/>
            <a:pathLst>
              <a:path w="1000" h="1000">
                <a:moveTo>
                  <a:pt x="0" y="0"/>
                </a:moveTo>
                <a:lnTo>
                  <a:pt x="1000" y="500"/>
                </a:lnTo>
                <a:lnTo>
                  <a:pt x="0" y="1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5" name="shape3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19672" y="3146816"/>
            <a:ext cx="100584" cy="15819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</p:sp>
      <p:sp>
        <p:nvSpPr>
          <p:cNvPr id="76" name="shape4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06631" y="3113532"/>
            <a:ext cx="68580" cy="82296"/>
          </a:xfrm>
          <a:custGeom>
            <a:avLst/>
            <a:gdLst/>
            <a:ahLst/>
            <a:cxnLst/>
            <a:rect l="0" t="0" r="r" b="b"/>
            <a:pathLst>
              <a:path w="1000" h="1000">
                <a:moveTo>
                  <a:pt x="0" y="0"/>
                </a:moveTo>
                <a:lnTo>
                  <a:pt x="1000" y="500"/>
                </a:lnTo>
                <a:lnTo>
                  <a:pt x="0" y="1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7" name="shape4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19672" y="3896533"/>
            <a:ext cx="100584" cy="15819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</p:sp>
      <p:sp>
        <p:nvSpPr>
          <p:cNvPr id="78" name="shape4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06631" y="3863340"/>
            <a:ext cx="68580" cy="82296"/>
          </a:xfrm>
          <a:custGeom>
            <a:avLst/>
            <a:gdLst/>
            <a:ahLst/>
            <a:cxnLst/>
            <a:rect l="0" t="0" r="r" b="b"/>
            <a:pathLst>
              <a:path w="1000" h="1000">
                <a:moveTo>
                  <a:pt x="0" y="0"/>
                </a:moveTo>
                <a:lnTo>
                  <a:pt x="1000" y="500"/>
                </a:lnTo>
                <a:lnTo>
                  <a:pt x="0" y="1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9" name="shape4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19672" y="4637197"/>
            <a:ext cx="100584" cy="15819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</p:sp>
      <p:sp>
        <p:nvSpPr>
          <p:cNvPr id="80" name="shape4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06631" y="4604095"/>
            <a:ext cx="68580" cy="82296"/>
          </a:xfrm>
          <a:custGeom>
            <a:avLst/>
            <a:gdLst/>
            <a:ahLst/>
            <a:cxnLst/>
            <a:rect l="0" t="0" r="r" b="b"/>
            <a:pathLst>
              <a:path w="1000" h="1000">
                <a:moveTo>
                  <a:pt x="0" y="0"/>
                </a:moveTo>
                <a:lnTo>
                  <a:pt x="1000" y="500"/>
                </a:lnTo>
                <a:lnTo>
                  <a:pt x="0" y="1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81" name="shape4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50315" y="2378629"/>
            <a:ext cx="201168" cy="15819"/>
          </a:xfrm>
          <a:prstGeom prst="rect">
            <a:avLst/>
          </a:prstGeom>
          <a:solidFill>
            <a:srgbClr val="A78BFA">
              <a:alpha val="80000"/>
            </a:srgbClr>
          </a:solidFill>
          <a:ln>
            <a:noFill/>
          </a:ln>
        </p:spPr>
      </p:sp>
      <p:sp>
        <p:nvSpPr>
          <p:cNvPr id="82" name="shape4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43528" y="1965960"/>
            <a:ext cx="15911" cy="1060704"/>
          </a:xfrm>
          <a:prstGeom prst="rect">
            <a:avLst/>
          </a:prstGeom>
          <a:solidFill>
            <a:srgbClr val="A78BFA">
              <a:alpha val="80000"/>
            </a:srgbClr>
          </a:solidFill>
          <a:ln>
            <a:noFill/>
          </a:ln>
        </p:spPr>
      </p:sp>
      <p:sp>
        <p:nvSpPr>
          <p:cNvPr id="83" name="shape4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51392" y="1958096"/>
            <a:ext cx="237744" cy="15819"/>
          </a:xfrm>
          <a:prstGeom prst="rect">
            <a:avLst/>
          </a:prstGeom>
          <a:solidFill>
            <a:srgbClr val="A78BFA">
              <a:alpha val="80000"/>
            </a:srgbClr>
          </a:solidFill>
          <a:ln>
            <a:noFill/>
          </a:ln>
        </p:spPr>
      </p:sp>
      <p:sp>
        <p:nvSpPr>
          <p:cNvPr id="84" name="shape4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75420" y="1924812"/>
            <a:ext cx="68580" cy="82296"/>
          </a:xfrm>
          <a:custGeom>
            <a:avLst/>
            <a:gdLst/>
            <a:ahLst/>
            <a:cxnLst/>
            <a:rect l="0" t="0" r="r" b="b"/>
            <a:pathLst>
              <a:path w="1000" h="1000">
                <a:moveTo>
                  <a:pt x="0" y="0"/>
                </a:moveTo>
                <a:lnTo>
                  <a:pt x="1000" y="500"/>
                </a:lnTo>
                <a:lnTo>
                  <a:pt x="0" y="1000"/>
                </a:lnTo>
                <a:close/>
              </a:path>
            </a:pathLst>
          </a:custGeom>
          <a:solidFill>
            <a:srgbClr val="A78BFA"/>
          </a:solidFill>
          <a:ln>
            <a:noFill/>
          </a:ln>
        </p:spPr>
      </p:sp>
      <p:sp>
        <p:nvSpPr>
          <p:cNvPr id="85" name="shape4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51392" y="2488357"/>
            <a:ext cx="237744" cy="15819"/>
          </a:xfrm>
          <a:prstGeom prst="rect">
            <a:avLst/>
          </a:prstGeom>
          <a:solidFill>
            <a:srgbClr val="A78BFA">
              <a:alpha val="80000"/>
            </a:srgbClr>
          </a:solidFill>
          <a:ln>
            <a:noFill/>
          </a:ln>
        </p:spPr>
      </p:sp>
      <p:sp>
        <p:nvSpPr>
          <p:cNvPr id="86" name="shape5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75420" y="2455164"/>
            <a:ext cx="68580" cy="82296"/>
          </a:xfrm>
          <a:custGeom>
            <a:avLst/>
            <a:gdLst/>
            <a:ahLst/>
            <a:cxnLst/>
            <a:rect l="0" t="0" r="r" b="b"/>
            <a:pathLst>
              <a:path w="1000" h="1000">
                <a:moveTo>
                  <a:pt x="0" y="0"/>
                </a:moveTo>
                <a:lnTo>
                  <a:pt x="1000" y="500"/>
                </a:lnTo>
                <a:lnTo>
                  <a:pt x="0" y="1000"/>
                </a:lnTo>
                <a:close/>
              </a:path>
            </a:pathLst>
          </a:custGeom>
          <a:solidFill>
            <a:srgbClr val="A78BFA"/>
          </a:solidFill>
          <a:ln>
            <a:noFill/>
          </a:ln>
        </p:spPr>
      </p:sp>
      <p:sp>
        <p:nvSpPr>
          <p:cNvPr id="87" name="shape5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51392" y="3018709"/>
            <a:ext cx="237744" cy="15819"/>
          </a:xfrm>
          <a:prstGeom prst="rect">
            <a:avLst/>
          </a:prstGeom>
          <a:solidFill>
            <a:srgbClr val="A78BFA">
              <a:alpha val="80000"/>
            </a:srgbClr>
          </a:solidFill>
          <a:ln>
            <a:noFill/>
          </a:ln>
        </p:spPr>
      </p:sp>
      <p:sp>
        <p:nvSpPr>
          <p:cNvPr id="88" name="shape5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75420" y="2985516"/>
            <a:ext cx="68580" cy="82296"/>
          </a:xfrm>
          <a:custGeom>
            <a:avLst/>
            <a:gdLst/>
            <a:ahLst/>
            <a:cxnLst/>
            <a:rect l="0" t="0" r="r" b="b"/>
            <a:pathLst>
              <a:path w="1000" h="1000">
                <a:moveTo>
                  <a:pt x="0" y="0"/>
                </a:moveTo>
                <a:lnTo>
                  <a:pt x="1000" y="500"/>
                </a:lnTo>
                <a:lnTo>
                  <a:pt x="0" y="1000"/>
                </a:lnTo>
                <a:close/>
              </a:path>
            </a:pathLst>
          </a:custGeom>
          <a:solidFill>
            <a:srgbClr val="A78BFA"/>
          </a:solidFill>
          <a:ln>
            <a:noFill/>
          </a:ln>
        </p:spPr>
      </p:sp>
      <p:sp>
        <p:nvSpPr>
          <p:cNvPr id="89" name="shape5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50315" y="4637197"/>
            <a:ext cx="201168" cy="15819"/>
          </a:xfrm>
          <a:prstGeom prst="rect">
            <a:avLst/>
          </a:prstGeom>
          <a:solidFill>
            <a:srgbClr val="2DD4BF">
              <a:alpha val="80000"/>
            </a:srgbClr>
          </a:solidFill>
          <a:ln>
            <a:noFill/>
          </a:ln>
        </p:spPr>
      </p:sp>
      <p:sp>
        <p:nvSpPr>
          <p:cNvPr id="90" name="shape5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43528" y="4069080"/>
            <a:ext cx="15911" cy="1060704"/>
          </a:xfrm>
          <a:prstGeom prst="rect">
            <a:avLst/>
          </a:prstGeom>
          <a:solidFill>
            <a:srgbClr val="2DD4BF">
              <a:alpha val="80000"/>
            </a:srgbClr>
          </a:solidFill>
          <a:ln>
            <a:noFill/>
          </a:ln>
        </p:spPr>
      </p:sp>
      <p:sp>
        <p:nvSpPr>
          <p:cNvPr id="91" name="shape5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51392" y="4061125"/>
            <a:ext cx="237744" cy="15819"/>
          </a:xfrm>
          <a:prstGeom prst="rect">
            <a:avLst/>
          </a:prstGeom>
          <a:solidFill>
            <a:srgbClr val="2DD4BF">
              <a:alpha val="80000"/>
            </a:srgbClr>
          </a:solidFill>
          <a:ln>
            <a:noFill/>
          </a:ln>
        </p:spPr>
      </p:sp>
      <p:sp>
        <p:nvSpPr>
          <p:cNvPr id="92" name="shape5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75420" y="4027932"/>
            <a:ext cx="68580" cy="82296"/>
          </a:xfrm>
          <a:custGeom>
            <a:avLst/>
            <a:gdLst/>
            <a:ahLst/>
            <a:cxnLst/>
            <a:rect l="0" t="0" r="r" b="b"/>
            <a:pathLst>
              <a:path w="1000" h="1000">
                <a:moveTo>
                  <a:pt x="0" y="0"/>
                </a:moveTo>
                <a:lnTo>
                  <a:pt x="1000" y="500"/>
                </a:lnTo>
                <a:lnTo>
                  <a:pt x="0" y="1000"/>
                </a:lnTo>
                <a:close/>
              </a:path>
            </a:pathLst>
          </a:custGeom>
          <a:solidFill>
            <a:srgbClr val="2DD4BF"/>
          </a:solidFill>
          <a:ln>
            <a:noFill/>
          </a:ln>
        </p:spPr>
      </p:sp>
      <p:sp>
        <p:nvSpPr>
          <p:cNvPr id="93" name="shape5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51392" y="4591477"/>
            <a:ext cx="237744" cy="15819"/>
          </a:xfrm>
          <a:prstGeom prst="rect">
            <a:avLst/>
          </a:prstGeom>
          <a:solidFill>
            <a:srgbClr val="2DD4BF">
              <a:alpha val="80000"/>
            </a:srgbClr>
          </a:solidFill>
          <a:ln>
            <a:noFill/>
          </a:ln>
        </p:spPr>
      </p:sp>
      <p:sp>
        <p:nvSpPr>
          <p:cNvPr id="94" name="shape5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75420" y="4558284"/>
            <a:ext cx="68580" cy="82296"/>
          </a:xfrm>
          <a:custGeom>
            <a:avLst/>
            <a:gdLst/>
            <a:ahLst/>
            <a:cxnLst/>
            <a:rect l="0" t="0" r="r" b="b"/>
            <a:pathLst>
              <a:path w="1000" h="1000">
                <a:moveTo>
                  <a:pt x="0" y="0"/>
                </a:moveTo>
                <a:lnTo>
                  <a:pt x="1000" y="500"/>
                </a:lnTo>
                <a:lnTo>
                  <a:pt x="0" y="1000"/>
                </a:lnTo>
                <a:close/>
              </a:path>
            </a:pathLst>
          </a:custGeom>
          <a:solidFill>
            <a:srgbClr val="2DD4BF"/>
          </a:solidFill>
          <a:ln>
            <a:noFill/>
          </a:ln>
        </p:spPr>
      </p:sp>
      <p:sp>
        <p:nvSpPr>
          <p:cNvPr id="95" name="shape5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51392" y="5121829"/>
            <a:ext cx="237744" cy="15819"/>
          </a:xfrm>
          <a:prstGeom prst="rect">
            <a:avLst/>
          </a:prstGeom>
          <a:solidFill>
            <a:srgbClr val="2DD4BF">
              <a:alpha val="80000"/>
            </a:srgbClr>
          </a:solidFill>
          <a:ln>
            <a:noFill/>
          </a:ln>
        </p:spPr>
      </p:sp>
      <p:sp>
        <p:nvSpPr>
          <p:cNvPr id="96" name="shape6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75420" y="5088636"/>
            <a:ext cx="68580" cy="82296"/>
          </a:xfrm>
          <a:custGeom>
            <a:avLst/>
            <a:gdLst/>
            <a:ahLst/>
            <a:cxnLst/>
            <a:rect l="0" t="0" r="r" b="b"/>
            <a:pathLst>
              <a:path w="1000" h="1000">
                <a:moveTo>
                  <a:pt x="0" y="0"/>
                </a:moveTo>
                <a:lnTo>
                  <a:pt x="1000" y="500"/>
                </a:lnTo>
                <a:lnTo>
                  <a:pt x="0" y="1000"/>
                </a:lnTo>
                <a:close/>
              </a:path>
            </a:pathLst>
          </a:custGeom>
          <a:solidFill>
            <a:srgbClr val="2DD4BF"/>
          </a:solidFill>
          <a:ln>
            <a:noFill/>
          </a:ln>
        </p:spPr>
      </p:sp>
      <p:sp>
        <p:nvSpPr>
          <p:cNvPr id="97" name="column61-surface"/>
          <p:cNvSpPr/>
          <p:nvPr/>
        </p:nvSpPr>
        <p:spPr>
          <a:xfrm>
            <a:off x="457200" y="3063240"/>
            <a:ext cx="777240" cy="914400"/>
          </a:xfrm>
          <a:prstGeom prst="roundRect">
            <a:avLst>
              <a:gd name="adj" fmla="val 16340"/>
            </a:avLst>
          </a:prstGeom>
          <a:solidFill>
            <a:schemeClr val="bg2"/>
          </a:solidFill>
          <a:ln w="12700">
            <a:solidFill>
              <a:srgbClr val="1E4466"/>
            </a:solidFill>
          </a:ln>
        </p:spPr>
      </p:sp>
      <p:sp>
        <p:nvSpPr>
          <p:cNvPr id="98" name="icon6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6100" y="3256361"/>
            <a:ext cx="279441" cy="279441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16000" y="21000"/>
                </a:moveTo>
                <a:lnTo>
                  <a:pt x="16000" y="19000"/>
                </a:lnTo>
                <a:cubicBezTo>
                  <a:pt x="16000" y="16791"/>
                  <a:pt x="14209" y="15000"/>
                  <a:pt x="12000" y="15000"/>
                </a:cubicBezTo>
                <a:lnTo>
                  <a:pt x="6000" y="15000"/>
                </a:lnTo>
                <a:cubicBezTo>
                  <a:pt x="3791" y="15000"/>
                  <a:pt x="2000" y="16791"/>
                  <a:pt x="2000" y="19000"/>
                </a:cubicBezTo>
                <a:lnTo>
                  <a:pt x="2000" y="21000"/>
                </a:lnTo>
              </a:path>
              <a:path w="24000" h="24000" fill="none">
                <a:moveTo>
                  <a:pt x="16000" y="3128"/>
                </a:moveTo>
                <a:cubicBezTo>
                  <a:pt x="17764" y="3585"/>
                  <a:pt x="18996" y="5177"/>
                  <a:pt x="18996" y="7000"/>
                </a:cubicBezTo>
                <a:cubicBezTo>
                  <a:pt x="18996" y="8823"/>
                  <a:pt x="17764" y="10415"/>
                  <a:pt x="16000" y="10872"/>
                </a:cubicBezTo>
              </a:path>
              <a:path w="24000" h="24000" fill="none">
                <a:moveTo>
                  <a:pt x="22000" y="21000"/>
                </a:moveTo>
                <a:lnTo>
                  <a:pt x="22000" y="19000"/>
                </a:lnTo>
                <a:cubicBezTo>
                  <a:pt x="21999" y="17177"/>
                  <a:pt x="20765" y="15586"/>
                  <a:pt x="19000" y="15130"/>
                </a:cubicBezTo>
              </a:path>
              <a:path w="24000" h="24000" fill="none">
                <a:moveTo>
                  <a:pt x="5000" y="7000"/>
                </a:moveTo>
                <a:cubicBezTo>
                  <a:pt x="5000" y="9209"/>
                  <a:pt x="6791" y="11000"/>
                  <a:pt x="9000" y="11000"/>
                </a:cubicBezTo>
                <a:cubicBezTo>
                  <a:pt x="11209" y="11000"/>
                  <a:pt x="13000" y="9209"/>
                  <a:pt x="13000" y="7000"/>
                </a:cubicBezTo>
                <a:cubicBezTo>
                  <a:pt x="13000" y="4791"/>
                  <a:pt x="11209" y="3000"/>
                  <a:pt x="9000" y="3000"/>
                </a:cubicBezTo>
                <a:cubicBezTo>
                  <a:pt x="6791" y="3000"/>
                  <a:pt x="5000" y="4791"/>
                  <a:pt x="5000" y="7000"/>
                </a:cubicBezTo>
                <a:close/>
              </a:path>
            </a:pathLst>
          </a:custGeom>
          <a:noFill/>
          <a:ln w="23287" cap="rnd">
            <a:solidFill>
              <a:schemeClr val="accent1"/>
            </a:solidFill>
            <a:round/>
          </a:ln>
        </p:spPr>
      </p:sp>
      <p:sp>
        <p:nvSpPr>
          <p:cNvPr id="99" name="text63"/>
          <p:cNvSpPr txBox="1"/>
          <p:nvPr/>
        </p:nvSpPr>
        <p:spPr>
          <a:xfrm>
            <a:off x="621792" y="3586551"/>
            <a:ext cx="448147" cy="19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Users</a:t>
            </a:r>
            <a:endParaRPr lang="en" sz="1200" dirty="0"/>
          </a:p>
        </p:txBody>
      </p:sp>
      <p:sp>
        <p:nvSpPr>
          <p:cNvPr id="100" name="row64-surface"/>
          <p:cNvSpPr/>
          <p:nvPr/>
        </p:nvSpPr>
        <p:spPr>
          <a:xfrm>
            <a:off x="1572768" y="2743200"/>
            <a:ext cx="1417320" cy="548549"/>
          </a:xfrm>
          <a:prstGeom prst="roundRect">
            <a:avLst>
              <a:gd name="adj" fmla="val 18522"/>
            </a:avLst>
          </a:prstGeom>
          <a:solidFill>
            <a:schemeClr val="bg2"/>
          </a:solidFill>
          <a:ln w="12700">
            <a:solidFill>
              <a:srgbClr val="1E4466"/>
            </a:solidFill>
          </a:ln>
        </p:spPr>
      </p:sp>
      <p:sp>
        <p:nvSpPr>
          <p:cNvPr id="101" name="icon6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87068" y="2915930"/>
            <a:ext cx="203180" cy="20318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4000" y="3000"/>
                </a:moveTo>
                <a:lnTo>
                  <a:pt x="20000" y="3000"/>
                </a:lnTo>
                <a:cubicBezTo>
                  <a:pt x="21105" y="3000"/>
                  <a:pt x="22000" y="3895"/>
                  <a:pt x="22000" y="5000"/>
                </a:cubicBezTo>
                <a:lnTo>
                  <a:pt x="22000" y="15000"/>
                </a:lnTo>
                <a:cubicBezTo>
                  <a:pt x="22000" y="16105"/>
                  <a:pt x="21105" y="17000"/>
                  <a:pt x="20000" y="17000"/>
                </a:cubicBezTo>
                <a:lnTo>
                  <a:pt x="4000" y="17000"/>
                </a:lnTo>
                <a:cubicBezTo>
                  <a:pt x="2895" y="17000"/>
                  <a:pt x="2000" y="16105"/>
                  <a:pt x="2000" y="15000"/>
                </a:cubicBezTo>
                <a:lnTo>
                  <a:pt x="2000" y="5000"/>
                </a:lnTo>
                <a:cubicBezTo>
                  <a:pt x="2000" y="3895"/>
                  <a:pt x="2895" y="3000"/>
                  <a:pt x="4000" y="3000"/>
                </a:cubicBezTo>
                <a:close/>
              </a:path>
              <a:path w="24000" h="24000" fill="none">
                <a:moveTo>
                  <a:pt x="8000" y="21000"/>
                </a:moveTo>
                <a:lnTo>
                  <a:pt x="16000" y="21000"/>
                </a:lnTo>
              </a:path>
              <a:path w="24000" h="24000" fill="none">
                <a:moveTo>
                  <a:pt x="12000" y="17000"/>
                </a:moveTo>
                <a:lnTo>
                  <a:pt x="12000" y="21000"/>
                </a:lnTo>
              </a:path>
            </a:pathLst>
          </a:custGeom>
          <a:noFill/>
          <a:ln w="16932" cap="rnd">
            <a:solidFill>
              <a:schemeClr val="accent1"/>
            </a:solidFill>
            <a:round/>
          </a:ln>
        </p:spPr>
      </p:sp>
      <p:sp>
        <p:nvSpPr>
          <p:cNvPr id="102" name="text67"/>
          <p:cNvSpPr txBox="1"/>
          <p:nvPr/>
        </p:nvSpPr>
        <p:spPr>
          <a:xfrm>
            <a:off x="1991838" y="2832720"/>
            <a:ext cx="883950" cy="19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Web app</a:t>
            </a:r>
            <a:endParaRPr lang="en" sz="1200" dirty="0"/>
          </a:p>
        </p:txBody>
      </p:sp>
      <p:sp>
        <p:nvSpPr>
          <p:cNvPr id="103" name="text68"/>
          <p:cNvSpPr txBox="1"/>
          <p:nvPr/>
        </p:nvSpPr>
        <p:spPr>
          <a:xfrm>
            <a:off x="1991838" y="3043580"/>
            <a:ext cx="883950" cy="158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React · Next.js</a:t>
            </a:r>
            <a:endParaRPr lang="en" sz="1000" dirty="0"/>
          </a:p>
        </p:txBody>
      </p:sp>
      <p:sp>
        <p:nvSpPr>
          <p:cNvPr id="104" name="row69-surface"/>
          <p:cNvSpPr/>
          <p:nvPr/>
        </p:nvSpPr>
        <p:spPr>
          <a:xfrm>
            <a:off x="1572768" y="3749040"/>
            <a:ext cx="1417320" cy="548549"/>
          </a:xfrm>
          <a:prstGeom prst="roundRect">
            <a:avLst>
              <a:gd name="adj" fmla="val 18522"/>
            </a:avLst>
          </a:prstGeom>
          <a:solidFill>
            <a:schemeClr val="bg2"/>
          </a:solidFill>
          <a:ln w="12700">
            <a:solidFill>
              <a:srgbClr val="1E4466"/>
            </a:solidFill>
          </a:ln>
        </p:spPr>
      </p:sp>
      <p:sp>
        <p:nvSpPr>
          <p:cNvPr id="105" name="icon7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87068" y="3921770"/>
            <a:ext cx="203180" cy="20318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7000" y="2000"/>
                </a:moveTo>
                <a:lnTo>
                  <a:pt x="17000" y="2000"/>
                </a:lnTo>
                <a:cubicBezTo>
                  <a:pt x="18105" y="2000"/>
                  <a:pt x="19000" y="2895"/>
                  <a:pt x="19000" y="4000"/>
                </a:cubicBezTo>
                <a:lnTo>
                  <a:pt x="19000" y="20000"/>
                </a:lnTo>
                <a:cubicBezTo>
                  <a:pt x="19000" y="21105"/>
                  <a:pt x="18105" y="22000"/>
                  <a:pt x="17000" y="22000"/>
                </a:cubicBezTo>
                <a:lnTo>
                  <a:pt x="7000" y="22000"/>
                </a:lnTo>
                <a:cubicBezTo>
                  <a:pt x="5895" y="22000"/>
                  <a:pt x="5000" y="21105"/>
                  <a:pt x="5000" y="20000"/>
                </a:cubicBezTo>
                <a:lnTo>
                  <a:pt x="5000" y="4000"/>
                </a:lnTo>
                <a:cubicBezTo>
                  <a:pt x="5000" y="2895"/>
                  <a:pt x="5895" y="2000"/>
                  <a:pt x="7000" y="2000"/>
                </a:cubicBezTo>
                <a:close/>
              </a:path>
              <a:path w="24000" h="24000" fill="none">
                <a:moveTo>
                  <a:pt x="12000" y="18000"/>
                </a:moveTo>
                <a:lnTo>
                  <a:pt x="12010" y="18000"/>
                </a:lnTo>
              </a:path>
            </a:pathLst>
          </a:custGeom>
          <a:noFill/>
          <a:ln w="16932" cap="rnd">
            <a:solidFill>
              <a:schemeClr val="accent1"/>
            </a:solidFill>
            <a:round/>
          </a:ln>
        </p:spPr>
      </p:sp>
      <p:sp>
        <p:nvSpPr>
          <p:cNvPr id="106" name="text72"/>
          <p:cNvSpPr txBox="1"/>
          <p:nvPr/>
        </p:nvSpPr>
        <p:spPr>
          <a:xfrm>
            <a:off x="1991838" y="3838560"/>
            <a:ext cx="883950" cy="19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Mobile app</a:t>
            </a:r>
            <a:endParaRPr lang="en" sz="1200" dirty="0"/>
          </a:p>
        </p:txBody>
      </p:sp>
      <p:sp>
        <p:nvSpPr>
          <p:cNvPr id="107" name="text73"/>
          <p:cNvSpPr txBox="1"/>
          <p:nvPr/>
        </p:nvSpPr>
        <p:spPr>
          <a:xfrm>
            <a:off x="1991838" y="4049420"/>
            <a:ext cx="883950" cy="158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iOS · Android</a:t>
            </a:r>
            <a:endParaRPr lang="en" sz="1000" dirty="0"/>
          </a:p>
        </p:txBody>
      </p:sp>
      <p:sp>
        <p:nvSpPr>
          <p:cNvPr id="108" name="column74-surface"/>
          <p:cNvSpPr/>
          <p:nvPr/>
        </p:nvSpPr>
        <p:spPr>
          <a:xfrm>
            <a:off x="3291840" y="3017520"/>
            <a:ext cx="1280160" cy="1005840"/>
          </a:xfrm>
          <a:prstGeom prst="roundRect">
            <a:avLst>
              <a:gd name="adj" fmla="val 12626"/>
            </a:avLst>
          </a:prstGeom>
          <a:solidFill>
            <a:schemeClr val="bg2"/>
          </a:solidFill>
          <a:ln w="12700">
            <a:solidFill>
              <a:srgbClr val="1E4466"/>
            </a:solidFill>
          </a:ln>
        </p:spPr>
      </p:sp>
      <p:sp>
        <p:nvSpPr>
          <p:cNvPr id="109" name="icon7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92200" y="3093690"/>
            <a:ext cx="279441" cy="279441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10586" y="5414"/>
                </a:moveTo>
                <a:lnTo>
                  <a:pt x="5414" y="10586"/>
                </a:lnTo>
              </a:path>
              <a:path w="24000" h="24000" fill="none">
                <a:moveTo>
                  <a:pt x="18586" y="13414"/>
                </a:moveTo>
                <a:lnTo>
                  <a:pt x="13414" y="18586"/>
                </a:lnTo>
              </a:path>
              <a:path w="24000" h="24000" fill="none">
                <a:moveTo>
                  <a:pt x="6000" y="12000"/>
                </a:moveTo>
                <a:lnTo>
                  <a:pt x="18000" y="12000"/>
                </a:lnTo>
              </a:path>
              <a:path w="24000" h="24000" fill="none">
                <a:moveTo>
                  <a:pt x="10000" y="20000"/>
                </a:moveTo>
                <a:cubicBezTo>
                  <a:pt x="10000" y="21105"/>
                  <a:pt x="10895" y="22000"/>
                  <a:pt x="12000" y="22000"/>
                </a:cubicBezTo>
                <a:cubicBezTo>
                  <a:pt x="13105" y="22000"/>
                  <a:pt x="14000" y="21105"/>
                  <a:pt x="14000" y="20000"/>
                </a:cubicBezTo>
                <a:cubicBezTo>
                  <a:pt x="14000" y="18895"/>
                  <a:pt x="13105" y="18000"/>
                  <a:pt x="12000" y="18000"/>
                </a:cubicBezTo>
                <a:cubicBezTo>
                  <a:pt x="10895" y="18000"/>
                  <a:pt x="10000" y="18895"/>
                  <a:pt x="10000" y="20000"/>
                </a:cubicBezTo>
                <a:close/>
              </a:path>
              <a:path w="24000" h="24000" fill="none">
                <a:moveTo>
                  <a:pt x="10000" y="4000"/>
                </a:moveTo>
                <a:cubicBezTo>
                  <a:pt x="10000" y="5105"/>
                  <a:pt x="10895" y="6000"/>
                  <a:pt x="12000" y="6000"/>
                </a:cubicBezTo>
                <a:cubicBezTo>
                  <a:pt x="13105" y="6000"/>
                  <a:pt x="14000" y="5105"/>
                  <a:pt x="14000" y="4000"/>
                </a:cubicBezTo>
                <a:cubicBezTo>
                  <a:pt x="14000" y="2895"/>
                  <a:pt x="13105" y="2000"/>
                  <a:pt x="12000" y="2000"/>
                </a:cubicBezTo>
                <a:cubicBezTo>
                  <a:pt x="10895" y="2000"/>
                  <a:pt x="10000" y="2895"/>
                  <a:pt x="10000" y="4000"/>
                </a:cubicBezTo>
                <a:close/>
              </a:path>
              <a:path w="24000" h="24000" fill="none">
                <a:moveTo>
                  <a:pt x="18000" y="12000"/>
                </a:moveTo>
                <a:cubicBezTo>
                  <a:pt x="18000" y="13105"/>
                  <a:pt x="18895" y="14000"/>
                  <a:pt x="20000" y="14000"/>
                </a:cubicBezTo>
                <a:cubicBezTo>
                  <a:pt x="21105" y="14000"/>
                  <a:pt x="22000" y="13105"/>
                  <a:pt x="22000" y="12000"/>
                </a:cubicBezTo>
                <a:cubicBezTo>
                  <a:pt x="22000" y="10895"/>
                  <a:pt x="21105" y="10000"/>
                  <a:pt x="20000" y="10000"/>
                </a:cubicBezTo>
                <a:cubicBezTo>
                  <a:pt x="18895" y="10000"/>
                  <a:pt x="18000" y="10895"/>
                  <a:pt x="18000" y="12000"/>
                </a:cubicBezTo>
                <a:close/>
              </a:path>
              <a:path w="24000" h="24000" fill="none">
                <a:moveTo>
                  <a:pt x="2000" y="12000"/>
                </a:moveTo>
                <a:cubicBezTo>
                  <a:pt x="2000" y="13105"/>
                  <a:pt x="2895" y="14000"/>
                  <a:pt x="4000" y="14000"/>
                </a:cubicBezTo>
                <a:cubicBezTo>
                  <a:pt x="5105" y="14000"/>
                  <a:pt x="6000" y="13105"/>
                  <a:pt x="6000" y="12000"/>
                </a:cubicBezTo>
                <a:cubicBezTo>
                  <a:pt x="6000" y="10895"/>
                  <a:pt x="5105" y="10000"/>
                  <a:pt x="4000" y="10000"/>
                </a:cubicBezTo>
                <a:cubicBezTo>
                  <a:pt x="2895" y="10000"/>
                  <a:pt x="2000" y="10895"/>
                  <a:pt x="2000" y="12000"/>
                </a:cubicBezTo>
                <a:close/>
              </a:path>
            </a:pathLst>
          </a:custGeom>
          <a:noFill/>
          <a:ln w="23287" cap="rnd">
            <a:solidFill>
              <a:schemeClr val="accent1"/>
            </a:solidFill>
            <a:round/>
          </a:ln>
        </p:spPr>
      </p:sp>
      <p:sp>
        <p:nvSpPr>
          <p:cNvPr id="110" name="text76"/>
          <p:cNvSpPr txBox="1"/>
          <p:nvPr/>
        </p:nvSpPr>
        <p:spPr>
          <a:xfrm>
            <a:off x="3451586" y="3423879"/>
            <a:ext cx="960669" cy="19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API Gateway</a:t>
            </a:r>
            <a:endParaRPr lang="en" sz="1200" dirty="0"/>
          </a:p>
        </p:txBody>
      </p:sp>
      <p:sp>
        <p:nvSpPr>
          <p:cNvPr id="111" name="text77"/>
          <p:cNvSpPr txBox="1"/>
          <p:nvPr/>
        </p:nvSpPr>
        <p:spPr>
          <a:xfrm>
            <a:off x="3393430" y="3672870"/>
            <a:ext cx="1076980" cy="317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Routing · rate limits</a:t>
            </a:r>
            <a:endParaRPr lang="en" sz="1000" dirty="0"/>
          </a:p>
        </p:txBody>
      </p:sp>
      <p:sp>
        <p:nvSpPr>
          <p:cNvPr id="112" name="column78-surface"/>
          <p:cNvSpPr/>
          <p:nvPr/>
        </p:nvSpPr>
        <p:spPr>
          <a:xfrm>
            <a:off x="4983480" y="2898648"/>
            <a:ext cx="1371600" cy="1243584"/>
          </a:xfrm>
          <a:prstGeom prst="roundRect">
            <a:avLst>
              <a:gd name="adj" fmla="val 10212"/>
            </a:avLst>
          </a:prstGeom>
          <a:solidFill>
            <a:schemeClr val="bg2"/>
          </a:solidFill>
          <a:ln w="12700">
            <a:solidFill>
              <a:srgbClr val="1E4466"/>
            </a:solidFill>
          </a:ln>
        </p:spPr>
      </p:sp>
      <p:sp>
        <p:nvSpPr>
          <p:cNvPr id="113" name="icon7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29560" y="2974818"/>
            <a:ext cx="279441" cy="279441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2970" y="12920"/>
                </a:moveTo>
                <a:cubicBezTo>
                  <a:pt x="2369" y="13281"/>
                  <a:pt x="2002" y="13929"/>
                  <a:pt x="2000" y="14630"/>
                </a:cubicBezTo>
                <a:lnTo>
                  <a:pt x="2000" y="17870"/>
                </a:lnTo>
                <a:cubicBezTo>
                  <a:pt x="2002" y="18571"/>
                  <a:pt x="2369" y="19219"/>
                  <a:pt x="2970" y="19580"/>
                </a:cubicBezTo>
                <a:lnTo>
                  <a:pt x="5970" y="21380"/>
                </a:lnTo>
                <a:cubicBezTo>
                  <a:pt x="6604" y="21761"/>
                  <a:pt x="7396" y="21761"/>
                  <a:pt x="8030" y="21380"/>
                </a:cubicBezTo>
                <a:lnTo>
                  <a:pt x="12000" y="19000"/>
                </a:lnTo>
                <a:lnTo>
                  <a:pt x="12000" y="13500"/>
                </a:lnTo>
                <a:lnTo>
                  <a:pt x="7000" y="10500"/>
                </a:lnTo>
                <a:lnTo>
                  <a:pt x="2970" y="12920"/>
                </a:lnTo>
                <a:close/>
              </a:path>
              <a:path w="24000" h="24000" fill="none">
                <a:moveTo>
                  <a:pt x="7000" y="16500"/>
                </a:moveTo>
                <a:lnTo>
                  <a:pt x="2260" y="13650"/>
                </a:lnTo>
              </a:path>
              <a:path w="24000" h="24000" fill="none">
                <a:moveTo>
                  <a:pt x="7000" y="16500"/>
                </a:moveTo>
                <a:lnTo>
                  <a:pt x="12000" y="13500"/>
                </a:lnTo>
              </a:path>
              <a:path w="24000" h="24000" fill="none">
                <a:moveTo>
                  <a:pt x="7000" y="16500"/>
                </a:moveTo>
                <a:lnTo>
                  <a:pt x="7000" y="21670"/>
                </a:lnTo>
              </a:path>
              <a:path w="24000" h="24000" fill="none">
                <a:moveTo>
                  <a:pt x="12000" y="13500"/>
                </a:moveTo>
                <a:lnTo>
                  <a:pt x="12000" y="19000"/>
                </a:lnTo>
                <a:lnTo>
                  <a:pt x="15970" y="21380"/>
                </a:lnTo>
                <a:cubicBezTo>
                  <a:pt x="16604" y="21761"/>
                  <a:pt x="17396" y="21761"/>
                  <a:pt x="18030" y="21380"/>
                </a:cubicBezTo>
                <a:lnTo>
                  <a:pt x="21030" y="19580"/>
                </a:lnTo>
                <a:cubicBezTo>
                  <a:pt x="21631" y="19219"/>
                  <a:pt x="21998" y="18571"/>
                  <a:pt x="22000" y="17870"/>
                </a:cubicBezTo>
                <a:lnTo>
                  <a:pt x="22000" y="14630"/>
                </a:lnTo>
                <a:cubicBezTo>
                  <a:pt x="21998" y="13929"/>
                  <a:pt x="21631" y="13281"/>
                  <a:pt x="21030" y="12920"/>
                </a:cubicBezTo>
                <a:lnTo>
                  <a:pt x="17000" y="10500"/>
                </a:lnTo>
                <a:lnTo>
                  <a:pt x="12000" y="13500"/>
                </a:lnTo>
                <a:close/>
              </a:path>
              <a:path w="24000" h="24000" fill="none">
                <a:moveTo>
                  <a:pt x="17000" y="16500"/>
                </a:moveTo>
                <a:lnTo>
                  <a:pt x="12000" y="13500"/>
                </a:lnTo>
              </a:path>
              <a:path w="24000" h="24000" fill="none">
                <a:moveTo>
                  <a:pt x="17000" y="16500"/>
                </a:moveTo>
                <a:lnTo>
                  <a:pt x="21740" y="13650"/>
                </a:lnTo>
              </a:path>
              <a:path w="24000" h="24000" fill="none">
                <a:moveTo>
                  <a:pt x="17000" y="16500"/>
                </a:moveTo>
                <a:lnTo>
                  <a:pt x="17000" y="21670"/>
                </a:lnTo>
              </a:path>
              <a:path w="24000" h="24000" fill="none">
                <a:moveTo>
                  <a:pt x="7970" y="4420"/>
                </a:moveTo>
                <a:cubicBezTo>
                  <a:pt x="7369" y="4781"/>
                  <a:pt x="7002" y="5429"/>
                  <a:pt x="7000" y="6130"/>
                </a:cubicBezTo>
                <a:lnTo>
                  <a:pt x="7000" y="10500"/>
                </a:lnTo>
                <a:lnTo>
                  <a:pt x="12000" y="13500"/>
                </a:lnTo>
                <a:lnTo>
                  <a:pt x="17000" y="10500"/>
                </a:lnTo>
                <a:lnTo>
                  <a:pt x="17000" y="6130"/>
                </a:lnTo>
                <a:cubicBezTo>
                  <a:pt x="16998" y="5429"/>
                  <a:pt x="16631" y="4781"/>
                  <a:pt x="16030" y="4420"/>
                </a:cubicBezTo>
                <a:lnTo>
                  <a:pt x="13030" y="2620"/>
                </a:lnTo>
                <a:cubicBezTo>
                  <a:pt x="12396" y="2239"/>
                  <a:pt x="11604" y="2239"/>
                  <a:pt x="10970" y="2620"/>
                </a:cubicBezTo>
                <a:lnTo>
                  <a:pt x="7970" y="4420"/>
                </a:lnTo>
                <a:close/>
              </a:path>
              <a:path w="24000" h="24000" fill="none">
                <a:moveTo>
                  <a:pt x="12000" y="8000"/>
                </a:moveTo>
                <a:lnTo>
                  <a:pt x="7260" y="5150"/>
                </a:lnTo>
              </a:path>
              <a:path w="24000" h="24000" fill="none">
                <a:moveTo>
                  <a:pt x="12000" y="8000"/>
                </a:moveTo>
                <a:lnTo>
                  <a:pt x="16740" y="5150"/>
                </a:lnTo>
              </a:path>
              <a:path w="24000" h="24000" fill="none">
                <a:moveTo>
                  <a:pt x="12000" y="13500"/>
                </a:moveTo>
                <a:lnTo>
                  <a:pt x="12000" y="8000"/>
                </a:lnTo>
              </a:path>
            </a:pathLst>
          </a:custGeom>
          <a:noFill/>
          <a:ln w="23287" cap="rnd">
            <a:solidFill>
              <a:schemeClr val="accent1"/>
            </a:solidFill>
            <a:round/>
          </a:ln>
        </p:spPr>
      </p:sp>
      <p:sp>
        <p:nvSpPr>
          <p:cNvPr id="114" name="text80"/>
          <p:cNvSpPr txBox="1"/>
          <p:nvPr/>
        </p:nvSpPr>
        <p:spPr>
          <a:xfrm>
            <a:off x="5085070" y="3305007"/>
            <a:ext cx="1168420" cy="3962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Application services</a:t>
            </a:r>
            <a:endParaRPr lang="en" sz="1200" dirty="0"/>
          </a:p>
        </p:txBody>
      </p:sp>
      <p:sp>
        <p:nvSpPr>
          <p:cNvPr id="115" name="text81"/>
          <p:cNvSpPr txBox="1"/>
          <p:nvPr/>
        </p:nvSpPr>
        <p:spPr>
          <a:xfrm>
            <a:off x="5085070" y="3752058"/>
            <a:ext cx="1168420" cy="317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Microservices · gRPC</a:t>
            </a:r>
            <a:endParaRPr lang="en" sz="1000" dirty="0"/>
          </a:p>
        </p:txBody>
      </p:sp>
      <p:sp>
        <p:nvSpPr>
          <p:cNvPr id="116" name="shape8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0" y="2039112"/>
            <a:ext cx="2157984" cy="694944"/>
          </a:xfrm>
          <a:prstGeom prst="roundRect">
            <a:avLst>
              <a:gd name="adj" fmla="val 25585"/>
            </a:avLst>
          </a:prstGeom>
          <a:solidFill>
            <a:srgbClr val="A78BFA">
              <a:alpha val="14000"/>
            </a:srgbClr>
          </a:solidFill>
          <a:ln>
            <a:noFill/>
          </a:ln>
        </p:spPr>
      </p:sp>
      <p:sp>
        <p:nvSpPr>
          <p:cNvPr id="117" name="row83-surface"/>
          <p:cNvSpPr/>
          <p:nvPr/>
        </p:nvSpPr>
        <p:spPr>
          <a:xfrm>
            <a:off x="6675120" y="2130552"/>
            <a:ext cx="1975104" cy="512064"/>
          </a:xfrm>
          <a:prstGeom prst="roundRect">
            <a:avLst>
              <a:gd name="adj" fmla="val 19841"/>
            </a:avLst>
          </a:prstGeom>
          <a:solidFill>
            <a:schemeClr val="accent3"/>
          </a:solidFill>
          <a:ln w="12700">
            <a:solidFill>
              <a:srgbClr val="A78BFA"/>
            </a:solidFill>
          </a:ln>
        </p:spPr>
      </p:sp>
      <p:sp>
        <p:nvSpPr>
          <p:cNvPr id="118" name="icon8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89420" y="2284903"/>
            <a:ext cx="203180" cy="20318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12000" y="5000"/>
                </a:moveTo>
                <a:cubicBezTo>
                  <a:pt x="12003" y="3911"/>
                  <a:pt x="11416" y="2906"/>
                  <a:pt x="10466" y="2374"/>
                </a:cubicBezTo>
                <a:cubicBezTo>
                  <a:pt x="9516" y="1842"/>
                  <a:pt x="8353" y="1866"/>
                  <a:pt x="7426" y="2437"/>
                </a:cubicBezTo>
                <a:cubicBezTo>
                  <a:pt x="6499" y="3009"/>
                  <a:pt x="5954" y="4037"/>
                  <a:pt x="6003" y="5125"/>
                </a:cubicBezTo>
                <a:cubicBezTo>
                  <a:pt x="4812" y="5431"/>
                  <a:pt x="3828" y="6268"/>
                  <a:pt x="3335" y="7395"/>
                </a:cubicBezTo>
                <a:cubicBezTo>
                  <a:pt x="2842" y="8521"/>
                  <a:pt x="2894" y="9812"/>
                  <a:pt x="3477" y="10895"/>
                </a:cubicBezTo>
                <a:cubicBezTo>
                  <a:pt x="2450" y="11729"/>
                  <a:pt x="1902" y="13018"/>
                  <a:pt x="2013" y="14336"/>
                </a:cubicBezTo>
                <a:cubicBezTo>
                  <a:pt x="2125" y="15654"/>
                  <a:pt x="2881" y="16833"/>
                  <a:pt x="4033" y="17483"/>
                </a:cubicBezTo>
                <a:cubicBezTo>
                  <a:pt x="3842" y="18961"/>
                  <a:pt x="4488" y="20422"/>
                  <a:pt x="5710" y="21275"/>
                </a:cubicBezTo>
                <a:cubicBezTo>
                  <a:pt x="6931" y="22128"/>
                  <a:pt x="8526" y="22232"/>
                  <a:pt x="9847" y="21544"/>
                </a:cubicBezTo>
                <a:cubicBezTo>
                  <a:pt x="11169" y="20856"/>
                  <a:pt x="11998" y="19490"/>
                  <a:pt x="12000" y="18000"/>
                </a:cubicBezTo>
                <a:close/>
              </a:path>
              <a:path w="24000" h="24000" fill="none">
                <a:moveTo>
                  <a:pt x="9000" y="13000"/>
                </a:moveTo>
                <a:cubicBezTo>
                  <a:pt x="10717" y="12396"/>
                  <a:pt x="11901" y="10817"/>
                  <a:pt x="12000" y="9000"/>
                </a:cubicBezTo>
              </a:path>
              <a:path w="24000" h="24000" fill="none">
                <a:moveTo>
                  <a:pt x="6003" y="5125"/>
                </a:moveTo>
                <a:cubicBezTo>
                  <a:pt x="6023" y="5609"/>
                  <a:pt x="6159" y="6080"/>
                  <a:pt x="6401" y="6500"/>
                </a:cubicBezTo>
              </a:path>
              <a:path w="24000" h="24000" fill="none">
                <a:moveTo>
                  <a:pt x="3477" y="10896"/>
                </a:moveTo>
                <a:cubicBezTo>
                  <a:pt x="3660" y="10747"/>
                  <a:pt x="3856" y="10614"/>
                  <a:pt x="4062" y="10500"/>
                </a:cubicBezTo>
              </a:path>
              <a:path w="24000" h="24000" fill="none">
                <a:moveTo>
                  <a:pt x="6000" y="18000"/>
                </a:moveTo>
                <a:cubicBezTo>
                  <a:pt x="5311" y="18000"/>
                  <a:pt x="4633" y="17823"/>
                  <a:pt x="4033" y="17484"/>
                </a:cubicBezTo>
              </a:path>
              <a:path w="24000" h="24000" fill="none">
                <a:moveTo>
                  <a:pt x="12000" y="13000"/>
                </a:moveTo>
                <a:lnTo>
                  <a:pt x="16000" y="13000"/>
                </a:lnTo>
              </a:path>
              <a:path w="24000" h="24000" fill="none">
                <a:moveTo>
                  <a:pt x="12000" y="18000"/>
                </a:moveTo>
                <a:lnTo>
                  <a:pt x="18000" y="18000"/>
                </a:lnTo>
                <a:cubicBezTo>
                  <a:pt x="19105" y="18000"/>
                  <a:pt x="20000" y="18895"/>
                  <a:pt x="20000" y="20000"/>
                </a:cubicBezTo>
                <a:lnTo>
                  <a:pt x="20000" y="21000"/>
                </a:lnTo>
              </a:path>
              <a:path w="24000" h="24000" fill="none">
                <a:moveTo>
                  <a:pt x="12000" y="8000"/>
                </a:moveTo>
                <a:lnTo>
                  <a:pt x="20000" y="8000"/>
                </a:lnTo>
              </a:path>
              <a:path w="24000" h="24000" fill="none">
                <a:moveTo>
                  <a:pt x="16000" y="8000"/>
                </a:moveTo>
                <a:lnTo>
                  <a:pt x="16000" y="5000"/>
                </a:lnTo>
                <a:cubicBezTo>
                  <a:pt x="16000" y="3895"/>
                  <a:pt x="16895" y="3000"/>
                  <a:pt x="18000" y="3000"/>
                </a:cubicBezTo>
              </a:path>
              <a:path w="24000" h="24000" fill="none">
                <a:moveTo>
                  <a:pt x="15500" y="13000"/>
                </a:moveTo>
                <a:cubicBezTo>
                  <a:pt x="15500" y="13276"/>
                  <a:pt x="15724" y="13500"/>
                  <a:pt x="16000" y="13500"/>
                </a:cubicBezTo>
                <a:cubicBezTo>
                  <a:pt x="16276" y="13500"/>
                  <a:pt x="16500" y="13276"/>
                  <a:pt x="16500" y="13000"/>
                </a:cubicBezTo>
                <a:cubicBezTo>
                  <a:pt x="16500" y="12724"/>
                  <a:pt x="16276" y="12500"/>
                  <a:pt x="16000" y="12500"/>
                </a:cubicBezTo>
                <a:cubicBezTo>
                  <a:pt x="15724" y="12500"/>
                  <a:pt x="15500" y="12724"/>
                  <a:pt x="15500" y="13000"/>
                </a:cubicBezTo>
                <a:close/>
              </a:path>
              <a:path w="24000" h="24000" fill="none">
                <a:moveTo>
                  <a:pt x="17500" y="3000"/>
                </a:moveTo>
                <a:cubicBezTo>
                  <a:pt x="17500" y="3276"/>
                  <a:pt x="17724" y="3500"/>
                  <a:pt x="18000" y="3500"/>
                </a:cubicBezTo>
                <a:cubicBezTo>
                  <a:pt x="18276" y="3500"/>
                  <a:pt x="18500" y="3276"/>
                  <a:pt x="18500" y="3000"/>
                </a:cubicBezTo>
                <a:cubicBezTo>
                  <a:pt x="18500" y="2724"/>
                  <a:pt x="18276" y="2500"/>
                  <a:pt x="18000" y="2500"/>
                </a:cubicBezTo>
                <a:cubicBezTo>
                  <a:pt x="17724" y="2500"/>
                  <a:pt x="17500" y="2724"/>
                  <a:pt x="17500" y="3000"/>
                </a:cubicBezTo>
                <a:close/>
              </a:path>
              <a:path w="24000" h="24000" fill="none">
                <a:moveTo>
                  <a:pt x="19500" y="21000"/>
                </a:moveTo>
                <a:cubicBezTo>
                  <a:pt x="19500" y="21276"/>
                  <a:pt x="19724" y="21500"/>
                  <a:pt x="20000" y="21500"/>
                </a:cubicBezTo>
                <a:cubicBezTo>
                  <a:pt x="20276" y="21500"/>
                  <a:pt x="20500" y="21276"/>
                  <a:pt x="20500" y="21000"/>
                </a:cubicBezTo>
                <a:cubicBezTo>
                  <a:pt x="20500" y="20724"/>
                  <a:pt x="20276" y="20500"/>
                  <a:pt x="20000" y="20500"/>
                </a:cubicBezTo>
                <a:cubicBezTo>
                  <a:pt x="19724" y="20500"/>
                  <a:pt x="19500" y="20724"/>
                  <a:pt x="19500" y="21000"/>
                </a:cubicBezTo>
                <a:close/>
              </a:path>
              <a:path w="24000" h="24000" fill="none">
                <a:moveTo>
                  <a:pt x="19500" y="8000"/>
                </a:moveTo>
                <a:cubicBezTo>
                  <a:pt x="19500" y="8276"/>
                  <a:pt x="19724" y="8500"/>
                  <a:pt x="20000" y="8500"/>
                </a:cubicBezTo>
                <a:cubicBezTo>
                  <a:pt x="20276" y="8500"/>
                  <a:pt x="20500" y="8276"/>
                  <a:pt x="20500" y="8000"/>
                </a:cubicBezTo>
                <a:cubicBezTo>
                  <a:pt x="20500" y="7724"/>
                  <a:pt x="20276" y="7500"/>
                  <a:pt x="20000" y="7500"/>
                </a:cubicBezTo>
                <a:cubicBezTo>
                  <a:pt x="19724" y="7500"/>
                  <a:pt x="19500" y="7724"/>
                  <a:pt x="19500" y="8000"/>
                </a:cubicBezTo>
                <a:close/>
              </a:path>
            </a:pathLst>
          </a:custGeom>
          <a:noFill/>
          <a:ln w="16932" cap="rnd">
            <a:solidFill>
              <a:srgbClr val="A78BFA"/>
            </a:solidFill>
            <a:round/>
          </a:ln>
        </p:spPr>
      </p:sp>
      <p:sp>
        <p:nvSpPr>
          <p:cNvPr id="119" name="text86"/>
          <p:cNvSpPr txBox="1"/>
          <p:nvPr/>
        </p:nvSpPr>
        <p:spPr>
          <a:xfrm>
            <a:off x="7094190" y="2201784"/>
            <a:ext cx="1441643" cy="19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AI orchestrator</a:t>
            </a:r>
            <a:endParaRPr lang="en" sz="1200" dirty="0"/>
          </a:p>
        </p:txBody>
      </p:sp>
      <p:sp>
        <p:nvSpPr>
          <p:cNvPr id="120" name="text87"/>
          <p:cNvSpPr txBox="1"/>
          <p:nvPr/>
        </p:nvSpPr>
        <p:spPr>
          <a:xfrm>
            <a:off x="7094190" y="2412553"/>
            <a:ext cx="1441643" cy="158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Agents · tools · memory</a:t>
            </a:r>
            <a:endParaRPr lang="en" sz="1000" dirty="0"/>
          </a:p>
        </p:txBody>
      </p:sp>
      <p:sp>
        <p:nvSpPr>
          <p:cNvPr id="121" name="row88-surface"/>
          <p:cNvSpPr/>
          <p:nvPr/>
        </p:nvSpPr>
        <p:spPr>
          <a:xfrm>
            <a:off x="6675120" y="2898648"/>
            <a:ext cx="1975104" cy="512064"/>
          </a:xfrm>
          <a:prstGeom prst="roundRect">
            <a:avLst>
              <a:gd name="adj" fmla="val 19841"/>
            </a:avLst>
          </a:prstGeom>
          <a:solidFill>
            <a:schemeClr val="bg2"/>
          </a:solidFill>
          <a:ln w="12700">
            <a:solidFill>
              <a:srgbClr val="1E4466"/>
            </a:solidFill>
          </a:ln>
        </p:spPr>
      </p:sp>
      <p:sp>
        <p:nvSpPr>
          <p:cNvPr id="122" name="icon8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89420" y="3053090"/>
            <a:ext cx="203180" cy="20318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20000" y="13000"/>
                </a:moveTo>
                <a:cubicBezTo>
                  <a:pt x="20000" y="18000"/>
                  <a:pt x="16500" y="20500"/>
                  <a:pt x="12340" y="21950"/>
                </a:cubicBezTo>
                <a:cubicBezTo>
                  <a:pt x="12122" y="22024"/>
                  <a:pt x="11886" y="22020"/>
                  <a:pt x="11670" y="21940"/>
                </a:cubicBezTo>
                <a:cubicBezTo>
                  <a:pt x="7500" y="20500"/>
                  <a:pt x="4000" y="18000"/>
                  <a:pt x="4000" y="13000"/>
                </a:cubicBezTo>
                <a:lnTo>
                  <a:pt x="4000" y="6000"/>
                </a:lnTo>
                <a:cubicBezTo>
                  <a:pt x="4000" y="5448"/>
                  <a:pt x="4448" y="5000"/>
                  <a:pt x="5000" y="5000"/>
                </a:cubicBezTo>
                <a:cubicBezTo>
                  <a:pt x="7000" y="5000"/>
                  <a:pt x="9500" y="3800"/>
                  <a:pt x="11240" y="2280"/>
                </a:cubicBezTo>
                <a:cubicBezTo>
                  <a:pt x="11678" y="1906"/>
                  <a:pt x="12322" y="1906"/>
                  <a:pt x="12760" y="2280"/>
                </a:cubicBezTo>
                <a:cubicBezTo>
                  <a:pt x="14510" y="3810"/>
                  <a:pt x="17000" y="5000"/>
                  <a:pt x="19000" y="5000"/>
                </a:cubicBezTo>
                <a:cubicBezTo>
                  <a:pt x="19552" y="5000"/>
                  <a:pt x="20000" y="5448"/>
                  <a:pt x="20000" y="6000"/>
                </a:cubicBezTo>
                <a:close/>
              </a:path>
              <a:path w="24000" h="24000" fill="none">
                <a:moveTo>
                  <a:pt x="9000" y="12000"/>
                </a:moveTo>
                <a:lnTo>
                  <a:pt x="11000" y="14000"/>
                </a:lnTo>
                <a:lnTo>
                  <a:pt x="15000" y="10000"/>
                </a:lnTo>
              </a:path>
            </a:pathLst>
          </a:custGeom>
          <a:noFill/>
          <a:ln w="16932" cap="rnd">
            <a:solidFill>
              <a:schemeClr val="accent1"/>
            </a:solidFill>
            <a:round/>
          </a:ln>
        </p:spPr>
      </p:sp>
      <p:sp>
        <p:nvSpPr>
          <p:cNvPr id="123" name="text91"/>
          <p:cNvSpPr txBox="1"/>
          <p:nvPr/>
        </p:nvSpPr>
        <p:spPr>
          <a:xfrm>
            <a:off x="7094190" y="2969880"/>
            <a:ext cx="1441643" cy="19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Authentication</a:t>
            </a:r>
            <a:endParaRPr lang="en" sz="1200" dirty="0"/>
          </a:p>
        </p:txBody>
      </p:sp>
      <p:sp>
        <p:nvSpPr>
          <p:cNvPr id="124" name="text92"/>
          <p:cNvSpPr txBox="1"/>
          <p:nvPr/>
        </p:nvSpPr>
        <p:spPr>
          <a:xfrm>
            <a:off x="7094190" y="3180649"/>
            <a:ext cx="1441643" cy="158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OIDC · RBAC · SSO</a:t>
            </a:r>
            <a:endParaRPr lang="en" sz="1000" dirty="0"/>
          </a:p>
        </p:txBody>
      </p:sp>
      <p:sp>
        <p:nvSpPr>
          <p:cNvPr id="125" name="row93-surface"/>
          <p:cNvSpPr/>
          <p:nvPr/>
        </p:nvSpPr>
        <p:spPr>
          <a:xfrm>
            <a:off x="6675120" y="3648456"/>
            <a:ext cx="1975104" cy="512064"/>
          </a:xfrm>
          <a:prstGeom prst="roundRect">
            <a:avLst>
              <a:gd name="adj" fmla="val 19841"/>
            </a:avLst>
          </a:prstGeom>
          <a:solidFill>
            <a:schemeClr val="bg2"/>
          </a:solidFill>
          <a:ln w="12700">
            <a:solidFill>
              <a:srgbClr val="5A4514"/>
            </a:solidFill>
          </a:ln>
        </p:spPr>
      </p:sp>
      <p:sp>
        <p:nvSpPr>
          <p:cNvPr id="126" name="icon9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89420" y="3802807"/>
            <a:ext cx="203180" cy="20318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10268" y="21000"/>
                </a:moveTo>
                <a:cubicBezTo>
                  <a:pt x="10625" y="21619"/>
                  <a:pt x="11286" y="22000"/>
                  <a:pt x="12000" y="22000"/>
                </a:cubicBezTo>
                <a:cubicBezTo>
                  <a:pt x="12714" y="22000"/>
                  <a:pt x="13375" y="21619"/>
                  <a:pt x="13732" y="21000"/>
                </a:cubicBezTo>
              </a:path>
              <a:path w="24000" h="24000" fill="none">
                <a:moveTo>
                  <a:pt x="22000" y="8000"/>
                </a:moveTo>
                <a:cubicBezTo>
                  <a:pt x="22000" y="5700"/>
                  <a:pt x="21200" y="3700"/>
                  <a:pt x="20000" y="2000"/>
                </a:cubicBezTo>
              </a:path>
              <a:path w="24000" h="24000" fill="none">
                <a:moveTo>
                  <a:pt x="3262" y="15326"/>
                </a:moveTo>
                <a:cubicBezTo>
                  <a:pt x="2995" y="15619"/>
                  <a:pt x="2926" y="16041"/>
                  <a:pt x="3086" y="16403"/>
                </a:cubicBezTo>
                <a:cubicBezTo>
                  <a:pt x="3245" y="16766"/>
                  <a:pt x="3604" y="17000"/>
                  <a:pt x="4000" y="17000"/>
                </a:cubicBezTo>
                <a:lnTo>
                  <a:pt x="20000" y="17000"/>
                </a:lnTo>
                <a:cubicBezTo>
                  <a:pt x="20396" y="17000"/>
                  <a:pt x="20755" y="16767"/>
                  <a:pt x="20915" y="16405"/>
                </a:cubicBezTo>
                <a:cubicBezTo>
                  <a:pt x="21075" y="16042"/>
                  <a:pt x="21006" y="15620"/>
                  <a:pt x="20740" y="15327"/>
                </a:cubicBezTo>
                <a:cubicBezTo>
                  <a:pt x="19410" y="13956"/>
                  <a:pt x="18000" y="12499"/>
                  <a:pt x="18000" y="8000"/>
                </a:cubicBezTo>
                <a:cubicBezTo>
                  <a:pt x="18000" y="4686"/>
                  <a:pt x="15314" y="2000"/>
                  <a:pt x="12000" y="2000"/>
                </a:cubicBezTo>
                <a:cubicBezTo>
                  <a:pt x="8686" y="2000"/>
                  <a:pt x="6000" y="4686"/>
                  <a:pt x="6000" y="8000"/>
                </a:cubicBezTo>
                <a:cubicBezTo>
                  <a:pt x="6000" y="12499"/>
                  <a:pt x="4589" y="13956"/>
                  <a:pt x="3262" y="15326"/>
                </a:cubicBezTo>
              </a:path>
              <a:path w="24000" h="24000" fill="none">
                <a:moveTo>
                  <a:pt x="4000" y="2000"/>
                </a:moveTo>
                <a:cubicBezTo>
                  <a:pt x="2800" y="3700"/>
                  <a:pt x="2000" y="5700"/>
                  <a:pt x="2000" y="8000"/>
                </a:cubicBezTo>
              </a:path>
            </a:pathLst>
          </a:custGeom>
          <a:noFill/>
          <a:ln w="16932" cap="rnd">
            <a:solidFill>
              <a:srgbClr val="FBBF24"/>
            </a:solidFill>
            <a:round/>
          </a:ln>
        </p:spPr>
      </p:sp>
      <p:sp>
        <p:nvSpPr>
          <p:cNvPr id="127" name="text96"/>
          <p:cNvSpPr txBox="1"/>
          <p:nvPr/>
        </p:nvSpPr>
        <p:spPr>
          <a:xfrm>
            <a:off x="7094190" y="3719688"/>
            <a:ext cx="1441643" cy="19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Notifications</a:t>
            </a:r>
            <a:endParaRPr lang="en" sz="1200" dirty="0"/>
          </a:p>
        </p:txBody>
      </p:sp>
      <p:sp>
        <p:nvSpPr>
          <p:cNvPr id="128" name="text97"/>
          <p:cNvSpPr txBox="1"/>
          <p:nvPr/>
        </p:nvSpPr>
        <p:spPr>
          <a:xfrm>
            <a:off x="7094190" y="3930457"/>
            <a:ext cx="1441643" cy="158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Push · email · SMS</a:t>
            </a:r>
            <a:endParaRPr lang="en" sz="1000" dirty="0"/>
          </a:p>
        </p:txBody>
      </p:sp>
      <p:sp>
        <p:nvSpPr>
          <p:cNvPr id="129" name="row98-surface"/>
          <p:cNvSpPr/>
          <p:nvPr/>
        </p:nvSpPr>
        <p:spPr>
          <a:xfrm>
            <a:off x="6675120" y="4389120"/>
            <a:ext cx="1975104" cy="512064"/>
          </a:xfrm>
          <a:prstGeom prst="roundRect">
            <a:avLst>
              <a:gd name="adj" fmla="val 19841"/>
            </a:avLst>
          </a:prstGeom>
          <a:solidFill>
            <a:schemeClr val="bg2"/>
          </a:solidFill>
          <a:ln w="12700">
            <a:solidFill>
              <a:srgbClr val="1A5552"/>
            </a:solidFill>
          </a:ln>
        </p:spPr>
      </p:sp>
      <p:sp>
        <p:nvSpPr>
          <p:cNvPr id="130" name="icon9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89420" y="4543471"/>
            <a:ext cx="203180" cy="20318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3000" y="5000"/>
                </a:moveTo>
                <a:cubicBezTo>
                  <a:pt x="3000" y="6657"/>
                  <a:pt x="7029" y="8000"/>
                  <a:pt x="12000" y="8000"/>
                </a:cubicBezTo>
                <a:cubicBezTo>
                  <a:pt x="16971" y="8000"/>
                  <a:pt x="21000" y="6657"/>
                  <a:pt x="21000" y="5000"/>
                </a:cubicBezTo>
                <a:cubicBezTo>
                  <a:pt x="21000" y="3343"/>
                  <a:pt x="16971" y="2000"/>
                  <a:pt x="12000" y="2000"/>
                </a:cubicBezTo>
                <a:cubicBezTo>
                  <a:pt x="7029" y="2000"/>
                  <a:pt x="3000" y="3343"/>
                  <a:pt x="3000" y="5000"/>
                </a:cubicBezTo>
                <a:close/>
              </a:path>
              <a:path w="24000" h="24000" fill="none">
                <a:moveTo>
                  <a:pt x="3000" y="5000"/>
                </a:moveTo>
                <a:lnTo>
                  <a:pt x="3000" y="19000"/>
                </a:lnTo>
                <a:cubicBezTo>
                  <a:pt x="2989" y="19976"/>
                  <a:pt x="4402" y="20893"/>
                  <a:pt x="6790" y="21458"/>
                </a:cubicBezTo>
                <a:cubicBezTo>
                  <a:pt x="9177" y="22023"/>
                  <a:pt x="12240" y="22165"/>
                  <a:pt x="15000" y="21840"/>
                </a:cubicBezTo>
              </a:path>
              <a:path w="24000" h="24000" fill="none">
                <a:moveTo>
                  <a:pt x="21000" y="5000"/>
                </a:moveTo>
                <a:lnTo>
                  <a:pt x="21000" y="8000"/>
                </a:lnTo>
              </a:path>
              <a:path w="24000" h="24000" fill="none">
                <a:moveTo>
                  <a:pt x="21000" y="12000"/>
                </a:moveTo>
                <a:lnTo>
                  <a:pt x="18000" y="17000"/>
                </a:lnTo>
                <a:lnTo>
                  <a:pt x="22000" y="17000"/>
                </a:lnTo>
                <a:lnTo>
                  <a:pt x="19000" y="22000"/>
                </a:lnTo>
              </a:path>
              <a:path w="24000" h="24000" fill="none">
                <a:moveTo>
                  <a:pt x="3000" y="12000"/>
                </a:moveTo>
                <a:cubicBezTo>
                  <a:pt x="3003" y="12948"/>
                  <a:pt x="4350" y="13840"/>
                  <a:pt x="6633" y="14405"/>
                </a:cubicBezTo>
                <a:cubicBezTo>
                  <a:pt x="8916" y="14970"/>
                  <a:pt x="11866" y="15143"/>
                  <a:pt x="14590" y="14870"/>
                </a:cubicBezTo>
              </a:path>
            </a:pathLst>
          </a:custGeom>
          <a:noFill/>
          <a:ln w="16932" cap="rnd">
            <a:solidFill>
              <a:srgbClr val="2DD4BF"/>
            </a:solidFill>
            <a:round/>
          </a:ln>
        </p:spPr>
      </p:sp>
      <p:sp>
        <p:nvSpPr>
          <p:cNvPr id="131" name="text101"/>
          <p:cNvSpPr txBox="1"/>
          <p:nvPr/>
        </p:nvSpPr>
        <p:spPr>
          <a:xfrm>
            <a:off x="7094190" y="4460352"/>
            <a:ext cx="1441643" cy="19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Data service</a:t>
            </a:r>
            <a:endParaRPr lang="en" sz="1200" dirty="0"/>
          </a:p>
        </p:txBody>
      </p:sp>
      <p:sp>
        <p:nvSpPr>
          <p:cNvPr id="132" name="text102"/>
          <p:cNvSpPr txBox="1"/>
          <p:nvPr/>
        </p:nvSpPr>
        <p:spPr>
          <a:xfrm>
            <a:off x="7094190" y="4671121"/>
            <a:ext cx="1441643" cy="158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Queries · cache · files</a:t>
            </a:r>
            <a:endParaRPr lang="en" sz="1000" dirty="0"/>
          </a:p>
        </p:txBody>
      </p:sp>
      <p:sp>
        <p:nvSpPr>
          <p:cNvPr id="133" name="row103-surface"/>
          <p:cNvSpPr/>
          <p:nvPr/>
        </p:nvSpPr>
        <p:spPr>
          <a:xfrm>
            <a:off x="9144091" y="1737360"/>
            <a:ext cx="2450592" cy="457200"/>
          </a:xfrm>
          <a:prstGeom prst="roundRect">
            <a:avLst>
              <a:gd name="adj" fmla="val 22222"/>
            </a:avLst>
          </a:prstGeom>
          <a:solidFill>
            <a:schemeClr val="bg2"/>
          </a:solidFill>
          <a:ln w="12700">
            <a:solidFill>
              <a:srgbClr val="433779"/>
            </a:solidFill>
          </a:ln>
        </p:spPr>
      </p:sp>
      <p:sp>
        <p:nvSpPr>
          <p:cNvPr id="134" name="icon10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58391" y="1864370"/>
            <a:ext cx="203180" cy="20318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11017" y="2814"/>
                </a:moveTo>
                <a:cubicBezTo>
                  <a:pt x="11105" y="2341"/>
                  <a:pt x="11519" y="1998"/>
                  <a:pt x="12000" y="1998"/>
                </a:cubicBezTo>
                <a:cubicBezTo>
                  <a:pt x="12481" y="1998"/>
                  <a:pt x="12895" y="2341"/>
                  <a:pt x="12983" y="2814"/>
                </a:cubicBezTo>
                <a:lnTo>
                  <a:pt x="14034" y="8372"/>
                </a:lnTo>
                <a:cubicBezTo>
                  <a:pt x="14187" y="9181"/>
                  <a:pt x="14819" y="9813"/>
                  <a:pt x="15628" y="9966"/>
                </a:cubicBezTo>
                <a:lnTo>
                  <a:pt x="21186" y="11017"/>
                </a:lnTo>
                <a:cubicBezTo>
                  <a:pt x="21659" y="11105"/>
                  <a:pt x="22002" y="11519"/>
                  <a:pt x="22002" y="12000"/>
                </a:cubicBezTo>
                <a:cubicBezTo>
                  <a:pt x="22002" y="12481"/>
                  <a:pt x="21659" y="12895"/>
                  <a:pt x="21186" y="12983"/>
                </a:cubicBezTo>
                <a:lnTo>
                  <a:pt x="15628" y="14034"/>
                </a:lnTo>
                <a:cubicBezTo>
                  <a:pt x="14819" y="14187"/>
                  <a:pt x="14187" y="14819"/>
                  <a:pt x="14034" y="15628"/>
                </a:cubicBezTo>
                <a:lnTo>
                  <a:pt x="12983" y="21186"/>
                </a:lnTo>
                <a:cubicBezTo>
                  <a:pt x="12895" y="21659"/>
                  <a:pt x="12481" y="22002"/>
                  <a:pt x="12000" y="22002"/>
                </a:cubicBezTo>
                <a:cubicBezTo>
                  <a:pt x="11519" y="22002"/>
                  <a:pt x="11105" y="21659"/>
                  <a:pt x="11017" y="21186"/>
                </a:cubicBezTo>
                <a:lnTo>
                  <a:pt x="9966" y="15628"/>
                </a:lnTo>
                <a:cubicBezTo>
                  <a:pt x="9813" y="14819"/>
                  <a:pt x="9181" y="14187"/>
                  <a:pt x="8372" y="14034"/>
                </a:cubicBezTo>
                <a:lnTo>
                  <a:pt x="2814" y="12983"/>
                </a:lnTo>
                <a:cubicBezTo>
                  <a:pt x="2341" y="12895"/>
                  <a:pt x="1998" y="12481"/>
                  <a:pt x="1998" y="12000"/>
                </a:cubicBezTo>
                <a:cubicBezTo>
                  <a:pt x="1998" y="11519"/>
                  <a:pt x="2341" y="11105"/>
                  <a:pt x="2814" y="11017"/>
                </a:cubicBezTo>
                <a:lnTo>
                  <a:pt x="8372" y="9966"/>
                </a:lnTo>
                <a:cubicBezTo>
                  <a:pt x="9181" y="9813"/>
                  <a:pt x="9813" y="9181"/>
                  <a:pt x="9966" y="8372"/>
                </a:cubicBezTo>
                <a:close/>
              </a:path>
              <a:path w="24000" h="24000" fill="none">
                <a:moveTo>
                  <a:pt x="20000" y="2000"/>
                </a:moveTo>
                <a:lnTo>
                  <a:pt x="20000" y="6000"/>
                </a:lnTo>
              </a:path>
              <a:path w="24000" h="24000" fill="none">
                <a:moveTo>
                  <a:pt x="22000" y="4000"/>
                </a:moveTo>
                <a:lnTo>
                  <a:pt x="18000" y="4000"/>
                </a:lnTo>
              </a:path>
              <a:path w="24000" h="24000" fill="none">
                <a:moveTo>
                  <a:pt x="2000" y="20000"/>
                </a:moveTo>
                <a:cubicBezTo>
                  <a:pt x="2000" y="21105"/>
                  <a:pt x="2895" y="22000"/>
                  <a:pt x="4000" y="22000"/>
                </a:cubicBezTo>
                <a:cubicBezTo>
                  <a:pt x="5105" y="22000"/>
                  <a:pt x="6000" y="21105"/>
                  <a:pt x="6000" y="20000"/>
                </a:cubicBezTo>
                <a:cubicBezTo>
                  <a:pt x="6000" y="18895"/>
                  <a:pt x="5105" y="18000"/>
                  <a:pt x="4000" y="18000"/>
                </a:cubicBezTo>
                <a:cubicBezTo>
                  <a:pt x="2895" y="18000"/>
                  <a:pt x="2000" y="18895"/>
                  <a:pt x="2000" y="20000"/>
                </a:cubicBezTo>
                <a:close/>
              </a:path>
            </a:pathLst>
          </a:custGeom>
          <a:noFill/>
          <a:ln w="16932" cap="rnd">
            <a:solidFill>
              <a:srgbClr val="A78BFA"/>
            </a:solidFill>
            <a:round/>
          </a:ln>
        </p:spPr>
      </p:sp>
      <p:sp>
        <p:nvSpPr>
          <p:cNvPr id="135" name="text106"/>
          <p:cNvSpPr txBox="1"/>
          <p:nvPr/>
        </p:nvSpPr>
        <p:spPr>
          <a:xfrm>
            <a:off x="9563161" y="1781160"/>
            <a:ext cx="1917222" cy="19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LLM providers</a:t>
            </a:r>
            <a:endParaRPr lang="en" sz="1200" dirty="0"/>
          </a:p>
        </p:txBody>
      </p:sp>
      <p:sp>
        <p:nvSpPr>
          <p:cNvPr id="136" name="text107"/>
          <p:cNvSpPr txBox="1"/>
          <p:nvPr/>
        </p:nvSpPr>
        <p:spPr>
          <a:xfrm>
            <a:off x="9563161" y="1991929"/>
            <a:ext cx="1917222" cy="158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Claude · GPT · open models</a:t>
            </a:r>
            <a:endParaRPr lang="en" sz="1000" dirty="0"/>
          </a:p>
        </p:txBody>
      </p:sp>
      <p:sp>
        <p:nvSpPr>
          <p:cNvPr id="137" name="row108-surface"/>
          <p:cNvSpPr/>
          <p:nvPr/>
        </p:nvSpPr>
        <p:spPr>
          <a:xfrm>
            <a:off x="9144091" y="2267712"/>
            <a:ext cx="2450592" cy="457200"/>
          </a:xfrm>
          <a:prstGeom prst="roundRect">
            <a:avLst>
              <a:gd name="adj" fmla="val 22222"/>
            </a:avLst>
          </a:prstGeom>
          <a:solidFill>
            <a:schemeClr val="bg2"/>
          </a:solidFill>
          <a:ln w="12700">
            <a:solidFill>
              <a:srgbClr val="433779"/>
            </a:solidFill>
          </a:ln>
        </p:spPr>
      </p:sp>
      <p:sp>
        <p:nvSpPr>
          <p:cNvPr id="138" name="icon10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58391" y="2394722"/>
            <a:ext cx="203180" cy="20318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12830" y="2180"/>
                </a:moveTo>
                <a:cubicBezTo>
                  <a:pt x="12303" y="1940"/>
                  <a:pt x="11697" y="1940"/>
                  <a:pt x="11170" y="2180"/>
                </a:cubicBezTo>
                <a:lnTo>
                  <a:pt x="2600" y="6080"/>
                </a:lnTo>
                <a:cubicBezTo>
                  <a:pt x="2237" y="6240"/>
                  <a:pt x="2003" y="6599"/>
                  <a:pt x="2003" y="6995"/>
                </a:cubicBezTo>
                <a:cubicBezTo>
                  <a:pt x="2003" y="7391"/>
                  <a:pt x="2237" y="7750"/>
                  <a:pt x="2600" y="7910"/>
                </a:cubicBezTo>
                <a:lnTo>
                  <a:pt x="11180" y="11820"/>
                </a:lnTo>
                <a:cubicBezTo>
                  <a:pt x="11707" y="12060"/>
                  <a:pt x="12313" y="12060"/>
                  <a:pt x="12840" y="11820"/>
                </a:cubicBezTo>
                <a:lnTo>
                  <a:pt x="21420" y="7920"/>
                </a:lnTo>
                <a:cubicBezTo>
                  <a:pt x="21783" y="7760"/>
                  <a:pt x="22017" y="7401"/>
                  <a:pt x="22017" y="7005"/>
                </a:cubicBezTo>
                <a:cubicBezTo>
                  <a:pt x="22017" y="6609"/>
                  <a:pt x="21783" y="6250"/>
                  <a:pt x="21420" y="6090"/>
                </a:cubicBezTo>
                <a:close/>
              </a:path>
              <a:path w="24000" h="24000" fill="none">
                <a:moveTo>
                  <a:pt x="2000" y="12000"/>
                </a:moveTo>
                <a:cubicBezTo>
                  <a:pt x="1999" y="12391"/>
                  <a:pt x="2226" y="12746"/>
                  <a:pt x="2580" y="12910"/>
                </a:cubicBezTo>
                <a:lnTo>
                  <a:pt x="11180" y="16820"/>
                </a:lnTo>
                <a:cubicBezTo>
                  <a:pt x="11704" y="17057"/>
                  <a:pt x="12306" y="17057"/>
                  <a:pt x="12830" y="16820"/>
                </a:cubicBezTo>
                <a:lnTo>
                  <a:pt x="21410" y="12920"/>
                </a:lnTo>
                <a:cubicBezTo>
                  <a:pt x="21772" y="12757"/>
                  <a:pt x="22003" y="12397"/>
                  <a:pt x="22000" y="12000"/>
                </a:cubicBezTo>
              </a:path>
              <a:path w="24000" h="24000" fill="none">
                <a:moveTo>
                  <a:pt x="2000" y="17000"/>
                </a:moveTo>
                <a:cubicBezTo>
                  <a:pt x="1999" y="17391"/>
                  <a:pt x="2226" y="17746"/>
                  <a:pt x="2580" y="17910"/>
                </a:cubicBezTo>
                <a:lnTo>
                  <a:pt x="11180" y="21820"/>
                </a:lnTo>
                <a:cubicBezTo>
                  <a:pt x="11704" y="22057"/>
                  <a:pt x="12306" y="22057"/>
                  <a:pt x="12830" y="21820"/>
                </a:cubicBezTo>
                <a:lnTo>
                  <a:pt x="21410" y="17920"/>
                </a:lnTo>
                <a:cubicBezTo>
                  <a:pt x="21772" y="17757"/>
                  <a:pt x="22003" y="17397"/>
                  <a:pt x="22000" y="17000"/>
                </a:cubicBezTo>
              </a:path>
            </a:pathLst>
          </a:custGeom>
          <a:noFill/>
          <a:ln w="16932" cap="rnd">
            <a:solidFill>
              <a:srgbClr val="A78BFA"/>
            </a:solidFill>
            <a:round/>
          </a:ln>
        </p:spPr>
      </p:sp>
      <p:sp>
        <p:nvSpPr>
          <p:cNvPr id="139" name="text111"/>
          <p:cNvSpPr txBox="1"/>
          <p:nvPr/>
        </p:nvSpPr>
        <p:spPr>
          <a:xfrm>
            <a:off x="9563161" y="2311512"/>
            <a:ext cx="1917222" cy="19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Vector database</a:t>
            </a:r>
            <a:endParaRPr lang="en" sz="1200" dirty="0"/>
          </a:p>
        </p:txBody>
      </p:sp>
      <p:sp>
        <p:nvSpPr>
          <p:cNvPr id="140" name="text112"/>
          <p:cNvSpPr txBox="1"/>
          <p:nvPr/>
        </p:nvSpPr>
        <p:spPr>
          <a:xfrm>
            <a:off x="9563161" y="2522372"/>
            <a:ext cx="1917222" cy="158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pgvector · embeddings</a:t>
            </a:r>
            <a:endParaRPr lang="en" sz="1000" dirty="0"/>
          </a:p>
        </p:txBody>
      </p:sp>
      <p:sp>
        <p:nvSpPr>
          <p:cNvPr id="141" name="row113-surface"/>
          <p:cNvSpPr/>
          <p:nvPr/>
        </p:nvSpPr>
        <p:spPr>
          <a:xfrm>
            <a:off x="9144091" y="2798064"/>
            <a:ext cx="2450592" cy="457200"/>
          </a:xfrm>
          <a:prstGeom prst="roundRect">
            <a:avLst>
              <a:gd name="adj" fmla="val 22222"/>
            </a:avLst>
          </a:prstGeom>
          <a:solidFill>
            <a:schemeClr val="bg2"/>
          </a:solidFill>
          <a:ln w="12700">
            <a:solidFill>
              <a:srgbClr val="433779"/>
            </a:solidFill>
          </a:ln>
        </p:spPr>
      </p:sp>
      <p:sp>
        <p:nvSpPr>
          <p:cNvPr id="142" name="icon1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58391" y="2925074"/>
            <a:ext cx="203180" cy="20318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6300" y="20300"/>
                </a:moveTo>
                <a:cubicBezTo>
                  <a:pt x="6750" y="20752"/>
                  <a:pt x="7362" y="21006"/>
                  <a:pt x="8000" y="21006"/>
                </a:cubicBezTo>
                <a:cubicBezTo>
                  <a:pt x="8638" y="21006"/>
                  <a:pt x="9250" y="20752"/>
                  <a:pt x="9700" y="20300"/>
                </a:cubicBezTo>
                <a:lnTo>
                  <a:pt x="12000" y="18000"/>
                </a:lnTo>
                <a:lnTo>
                  <a:pt x="6000" y="12000"/>
                </a:lnTo>
                <a:lnTo>
                  <a:pt x="3700" y="14300"/>
                </a:lnTo>
                <a:cubicBezTo>
                  <a:pt x="3248" y="14750"/>
                  <a:pt x="2994" y="15362"/>
                  <a:pt x="2994" y="16000"/>
                </a:cubicBezTo>
                <a:cubicBezTo>
                  <a:pt x="2994" y="16638"/>
                  <a:pt x="3248" y="17250"/>
                  <a:pt x="3700" y="17700"/>
                </a:cubicBezTo>
                <a:close/>
              </a:path>
              <a:path w="24000" h="24000" fill="none">
                <a:moveTo>
                  <a:pt x="2000" y="22000"/>
                </a:moveTo>
                <a:lnTo>
                  <a:pt x="5000" y="19000"/>
                </a:lnTo>
              </a:path>
              <a:path w="24000" h="24000" fill="none">
                <a:moveTo>
                  <a:pt x="7500" y="13500"/>
                </a:moveTo>
                <a:lnTo>
                  <a:pt x="10000" y="11000"/>
                </a:lnTo>
              </a:path>
              <a:path w="24000" h="24000" fill="none">
                <a:moveTo>
                  <a:pt x="10500" y="16500"/>
                </a:moveTo>
                <a:lnTo>
                  <a:pt x="13000" y="14000"/>
                </a:lnTo>
              </a:path>
              <a:path w="24000" h="24000" fill="none">
                <a:moveTo>
                  <a:pt x="18000" y="3000"/>
                </a:moveTo>
                <a:lnTo>
                  <a:pt x="14000" y="7000"/>
                </a:lnTo>
                <a:lnTo>
                  <a:pt x="20000" y="7000"/>
                </a:lnTo>
                <a:lnTo>
                  <a:pt x="16000" y="11000"/>
                </a:lnTo>
              </a:path>
            </a:pathLst>
          </a:custGeom>
          <a:noFill/>
          <a:ln w="16932" cap="rnd">
            <a:solidFill>
              <a:srgbClr val="A78BFA"/>
            </a:solidFill>
            <a:round/>
          </a:ln>
        </p:spPr>
      </p:sp>
      <p:sp>
        <p:nvSpPr>
          <p:cNvPr id="143" name="text116"/>
          <p:cNvSpPr txBox="1"/>
          <p:nvPr/>
        </p:nvSpPr>
        <p:spPr>
          <a:xfrm>
            <a:off x="9563161" y="2841864"/>
            <a:ext cx="1917222" cy="19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Tool / MCP services</a:t>
            </a:r>
            <a:endParaRPr lang="en" sz="1200" dirty="0"/>
          </a:p>
        </p:txBody>
      </p:sp>
      <p:sp>
        <p:nvSpPr>
          <p:cNvPr id="144" name="text117"/>
          <p:cNvSpPr txBox="1"/>
          <p:nvPr/>
        </p:nvSpPr>
        <p:spPr>
          <a:xfrm>
            <a:off x="9563161" y="3052724"/>
            <a:ext cx="1917222" cy="158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MCP servers · internal APIs</a:t>
            </a:r>
            <a:endParaRPr lang="en" sz="1000" dirty="0"/>
          </a:p>
        </p:txBody>
      </p:sp>
      <p:sp>
        <p:nvSpPr>
          <p:cNvPr id="145" name="row118-surface"/>
          <p:cNvSpPr/>
          <p:nvPr/>
        </p:nvSpPr>
        <p:spPr>
          <a:xfrm>
            <a:off x="9144091" y="3840480"/>
            <a:ext cx="2450592" cy="457200"/>
          </a:xfrm>
          <a:prstGeom prst="roundRect">
            <a:avLst>
              <a:gd name="adj" fmla="val 22222"/>
            </a:avLst>
          </a:prstGeom>
          <a:solidFill>
            <a:schemeClr val="bg2"/>
          </a:solidFill>
          <a:ln w="12700">
            <a:solidFill>
              <a:srgbClr val="1A5552"/>
            </a:solidFill>
          </a:ln>
        </p:spPr>
      </p:sp>
      <p:sp>
        <p:nvSpPr>
          <p:cNvPr id="146" name="icon1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58391" y="3967490"/>
            <a:ext cx="203180" cy="20318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3000" y="5000"/>
                </a:moveTo>
                <a:cubicBezTo>
                  <a:pt x="3000" y="6657"/>
                  <a:pt x="7029" y="8000"/>
                  <a:pt x="12000" y="8000"/>
                </a:cubicBezTo>
                <a:cubicBezTo>
                  <a:pt x="16971" y="8000"/>
                  <a:pt x="21000" y="6657"/>
                  <a:pt x="21000" y="5000"/>
                </a:cubicBezTo>
                <a:cubicBezTo>
                  <a:pt x="21000" y="3343"/>
                  <a:pt x="16971" y="2000"/>
                  <a:pt x="12000" y="2000"/>
                </a:cubicBezTo>
                <a:cubicBezTo>
                  <a:pt x="7029" y="2000"/>
                  <a:pt x="3000" y="3343"/>
                  <a:pt x="3000" y="5000"/>
                </a:cubicBezTo>
                <a:close/>
              </a:path>
              <a:path w="24000" h="24000" fill="none">
                <a:moveTo>
                  <a:pt x="3000" y="5000"/>
                </a:moveTo>
                <a:lnTo>
                  <a:pt x="3000" y="19000"/>
                </a:lnTo>
                <a:cubicBezTo>
                  <a:pt x="3000" y="20657"/>
                  <a:pt x="7029" y="22000"/>
                  <a:pt x="12000" y="22000"/>
                </a:cubicBezTo>
                <a:cubicBezTo>
                  <a:pt x="16971" y="22000"/>
                  <a:pt x="21000" y="20657"/>
                  <a:pt x="21000" y="19000"/>
                </a:cubicBezTo>
                <a:lnTo>
                  <a:pt x="21000" y="5000"/>
                </a:lnTo>
              </a:path>
              <a:path w="24000" h="24000" fill="none">
                <a:moveTo>
                  <a:pt x="3000" y="12000"/>
                </a:moveTo>
                <a:cubicBezTo>
                  <a:pt x="3000" y="13657"/>
                  <a:pt x="7029" y="15000"/>
                  <a:pt x="12000" y="15000"/>
                </a:cubicBezTo>
                <a:cubicBezTo>
                  <a:pt x="16971" y="15000"/>
                  <a:pt x="21000" y="13657"/>
                  <a:pt x="21000" y="12000"/>
                </a:cubicBezTo>
              </a:path>
            </a:pathLst>
          </a:custGeom>
          <a:noFill/>
          <a:ln w="16932" cap="rnd">
            <a:solidFill>
              <a:srgbClr val="2DD4BF"/>
            </a:solidFill>
            <a:round/>
          </a:ln>
        </p:spPr>
      </p:sp>
      <p:sp>
        <p:nvSpPr>
          <p:cNvPr id="147" name="text121"/>
          <p:cNvSpPr txBox="1"/>
          <p:nvPr/>
        </p:nvSpPr>
        <p:spPr>
          <a:xfrm>
            <a:off x="9563161" y="3884280"/>
            <a:ext cx="1917222" cy="19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PostgreSQL</a:t>
            </a:r>
            <a:endParaRPr lang="en" sz="1200" dirty="0"/>
          </a:p>
        </p:txBody>
      </p:sp>
      <p:sp>
        <p:nvSpPr>
          <p:cNvPr id="148" name="text122"/>
          <p:cNvSpPr txBox="1"/>
          <p:nvPr/>
        </p:nvSpPr>
        <p:spPr>
          <a:xfrm>
            <a:off x="9563161" y="4095140"/>
            <a:ext cx="1917222" cy="158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Primary + 2 read replicas</a:t>
            </a:r>
            <a:endParaRPr lang="en" sz="1000" dirty="0"/>
          </a:p>
        </p:txBody>
      </p:sp>
      <p:sp>
        <p:nvSpPr>
          <p:cNvPr id="149" name="row123-surface"/>
          <p:cNvSpPr/>
          <p:nvPr/>
        </p:nvSpPr>
        <p:spPr>
          <a:xfrm>
            <a:off x="9144091" y="4370832"/>
            <a:ext cx="2450592" cy="457200"/>
          </a:xfrm>
          <a:prstGeom prst="roundRect">
            <a:avLst>
              <a:gd name="adj" fmla="val 22222"/>
            </a:avLst>
          </a:prstGeom>
          <a:solidFill>
            <a:schemeClr val="bg2"/>
          </a:solidFill>
          <a:ln w="12700">
            <a:solidFill>
              <a:srgbClr val="1A5552"/>
            </a:solidFill>
          </a:ln>
        </p:spPr>
      </p:sp>
      <p:sp>
        <p:nvSpPr>
          <p:cNvPr id="150" name="icon1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58391" y="4497842"/>
            <a:ext cx="203180" cy="20318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15914" y="4000"/>
                </a:moveTo>
                <a:cubicBezTo>
                  <a:pt x="16147" y="3340"/>
                  <a:pt x="15892" y="2606"/>
                  <a:pt x="15300" y="2232"/>
                </a:cubicBezTo>
                <a:cubicBezTo>
                  <a:pt x="14708" y="1859"/>
                  <a:pt x="13936" y="1944"/>
                  <a:pt x="13440" y="2439"/>
                </a:cubicBezTo>
                <a:lnTo>
                  <a:pt x="4440" y="11439"/>
                </a:lnTo>
                <a:cubicBezTo>
                  <a:pt x="4011" y="11868"/>
                  <a:pt x="3882" y="12513"/>
                  <a:pt x="4114" y="13074"/>
                </a:cubicBezTo>
                <a:cubicBezTo>
                  <a:pt x="4346" y="13634"/>
                  <a:pt x="4893" y="14000"/>
                  <a:pt x="5500" y="14000"/>
                </a:cubicBezTo>
                <a:lnTo>
                  <a:pt x="9502" y="14000"/>
                </a:lnTo>
                <a:cubicBezTo>
                  <a:pt x="9664" y="14000"/>
                  <a:pt x="9816" y="14079"/>
                  <a:pt x="9910" y="14211"/>
                </a:cubicBezTo>
                <a:cubicBezTo>
                  <a:pt x="10003" y="14344"/>
                  <a:pt x="10027" y="14513"/>
                  <a:pt x="9973" y="14666"/>
                </a:cubicBezTo>
                <a:lnTo>
                  <a:pt x="8086" y="20000"/>
                </a:lnTo>
                <a:cubicBezTo>
                  <a:pt x="7853" y="20661"/>
                  <a:pt x="8108" y="21395"/>
                  <a:pt x="8701" y="21768"/>
                </a:cubicBezTo>
                <a:cubicBezTo>
                  <a:pt x="9293" y="22142"/>
                  <a:pt x="10066" y="22055"/>
                  <a:pt x="10561" y="21560"/>
                </a:cubicBezTo>
                <a:lnTo>
                  <a:pt x="19561" y="12560"/>
                </a:lnTo>
                <a:cubicBezTo>
                  <a:pt x="19990" y="12131"/>
                  <a:pt x="20118" y="11486"/>
                  <a:pt x="19885" y="10926"/>
                </a:cubicBezTo>
                <a:cubicBezTo>
                  <a:pt x="19653" y="10365"/>
                  <a:pt x="19106" y="10000"/>
                  <a:pt x="18500" y="10000"/>
                </a:cubicBezTo>
                <a:lnTo>
                  <a:pt x="14503" y="10000"/>
                </a:lnTo>
                <a:cubicBezTo>
                  <a:pt x="14340" y="10000"/>
                  <a:pt x="14188" y="9921"/>
                  <a:pt x="14094" y="9789"/>
                </a:cubicBezTo>
                <a:cubicBezTo>
                  <a:pt x="14000" y="9656"/>
                  <a:pt x="13977" y="9486"/>
                  <a:pt x="14031" y="9333"/>
                </a:cubicBezTo>
                <a:close/>
              </a:path>
            </a:pathLst>
          </a:custGeom>
          <a:noFill/>
          <a:ln w="16932" cap="rnd">
            <a:solidFill>
              <a:srgbClr val="2DD4BF"/>
            </a:solidFill>
            <a:round/>
          </a:ln>
        </p:spPr>
      </p:sp>
      <p:sp>
        <p:nvSpPr>
          <p:cNvPr id="151" name="text126"/>
          <p:cNvSpPr txBox="1"/>
          <p:nvPr/>
        </p:nvSpPr>
        <p:spPr>
          <a:xfrm>
            <a:off x="9563161" y="4414632"/>
            <a:ext cx="1917222" cy="19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Redis</a:t>
            </a:r>
            <a:endParaRPr lang="en" sz="1200" dirty="0"/>
          </a:p>
        </p:txBody>
      </p:sp>
      <p:sp>
        <p:nvSpPr>
          <p:cNvPr id="152" name="text127"/>
          <p:cNvSpPr txBox="1"/>
          <p:nvPr/>
        </p:nvSpPr>
        <p:spPr>
          <a:xfrm>
            <a:off x="9563161" y="4625492"/>
            <a:ext cx="1917222" cy="158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Cache · sessions · queues</a:t>
            </a:r>
            <a:endParaRPr lang="en" sz="1000" dirty="0"/>
          </a:p>
        </p:txBody>
      </p:sp>
      <p:sp>
        <p:nvSpPr>
          <p:cNvPr id="153" name="row128-surface"/>
          <p:cNvSpPr/>
          <p:nvPr/>
        </p:nvSpPr>
        <p:spPr>
          <a:xfrm>
            <a:off x="9144091" y="4901275"/>
            <a:ext cx="2450592" cy="457200"/>
          </a:xfrm>
          <a:prstGeom prst="roundRect">
            <a:avLst>
              <a:gd name="adj" fmla="val 22222"/>
            </a:avLst>
          </a:prstGeom>
          <a:solidFill>
            <a:schemeClr val="bg2"/>
          </a:solidFill>
          <a:ln w="12700">
            <a:solidFill>
              <a:srgbClr val="1A5552"/>
            </a:solidFill>
          </a:ln>
        </p:spPr>
      </p:sp>
      <p:sp>
        <p:nvSpPr>
          <p:cNvPr id="154" name="icon1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58391" y="5028194"/>
            <a:ext cx="203180" cy="20318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10000" y="16000"/>
                </a:moveTo>
                <a:lnTo>
                  <a:pt x="10010" y="16000"/>
                </a:lnTo>
              </a:path>
              <a:path w="24000" h="24000" fill="none">
                <a:moveTo>
                  <a:pt x="2212" y="11577"/>
                </a:moveTo>
                <a:cubicBezTo>
                  <a:pt x="2073" y="11855"/>
                  <a:pt x="2000" y="12162"/>
                  <a:pt x="2000" y="12473"/>
                </a:cubicBezTo>
                <a:lnTo>
                  <a:pt x="2000" y="18000"/>
                </a:lnTo>
                <a:cubicBezTo>
                  <a:pt x="2000" y="19105"/>
                  <a:pt x="2895" y="20000"/>
                  <a:pt x="4000" y="20000"/>
                </a:cubicBezTo>
                <a:lnTo>
                  <a:pt x="20000" y="20000"/>
                </a:lnTo>
                <a:cubicBezTo>
                  <a:pt x="21105" y="20000"/>
                  <a:pt x="22000" y="19105"/>
                  <a:pt x="22000" y="18000"/>
                </a:cubicBezTo>
                <a:lnTo>
                  <a:pt x="22000" y="12473"/>
                </a:lnTo>
                <a:cubicBezTo>
                  <a:pt x="22000" y="12162"/>
                  <a:pt x="21927" y="11855"/>
                  <a:pt x="21788" y="11577"/>
                </a:cubicBezTo>
                <a:lnTo>
                  <a:pt x="18550" y="5110"/>
                </a:lnTo>
                <a:cubicBezTo>
                  <a:pt x="18212" y="4430"/>
                  <a:pt x="17519" y="4000"/>
                  <a:pt x="16760" y="4000"/>
                </a:cubicBezTo>
                <a:lnTo>
                  <a:pt x="7240" y="4000"/>
                </a:lnTo>
                <a:cubicBezTo>
                  <a:pt x="6481" y="4000"/>
                  <a:pt x="5788" y="4430"/>
                  <a:pt x="5450" y="5110"/>
                </a:cubicBezTo>
                <a:close/>
              </a:path>
              <a:path w="24000" h="24000" fill="none">
                <a:moveTo>
                  <a:pt x="21946" y="12013"/>
                </a:moveTo>
                <a:lnTo>
                  <a:pt x="2054" y="12013"/>
                </a:lnTo>
              </a:path>
              <a:path w="24000" h="24000" fill="none">
                <a:moveTo>
                  <a:pt x="6000" y="16000"/>
                </a:moveTo>
                <a:lnTo>
                  <a:pt x="6010" y="16000"/>
                </a:lnTo>
              </a:path>
            </a:pathLst>
          </a:custGeom>
          <a:noFill/>
          <a:ln w="16932" cap="rnd">
            <a:solidFill>
              <a:srgbClr val="2DD4BF"/>
            </a:solidFill>
            <a:round/>
          </a:ln>
        </p:spPr>
      </p:sp>
      <p:sp>
        <p:nvSpPr>
          <p:cNvPr id="155" name="text131"/>
          <p:cNvSpPr txBox="1"/>
          <p:nvPr/>
        </p:nvSpPr>
        <p:spPr>
          <a:xfrm>
            <a:off x="9563161" y="4944984"/>
            <a:ext cx="1917222" cy="19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Object storage</a:t>
            </a:r>
            <a:endParaRPr lang="en" sz="1200" dirty="0"/>
          </a:p>
        </p:txBody>
      </p:sp>
      <p:sp>
        <p:nvSpPr>
          <p:cNvPr id="156" name="text132"/>
          <p:cNvSpPr txBox="1"/>
          <p:nvPr/>
        </p:nvSpPr>
        <p:spPr>
          <a:xfrm>
            <a:off x="9563161" y="5155844"/>
            <a:ext cx="1917222" cy="158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S3 · documents &amp; media</a:t>
            </a:r>
            <a:endParaRPr lang="en" sz="1000" dirty="0"/>
          </a:p>
        </p:txBody>
      </p:sp>
      <p:sp>
        <p:nvSpPr>
          <p:cNvPr id="157" name="free133-surface"/>
          <p:cNvSpPr/>
          <p:nvPr/>
        </p:nvSpPr>
        <p:spPr>
          <a:xfrm>
            <a:off x="457200" y="5596128"/>
            <a:ext cx="11277295" cy="804672"/>
          </a:xfrm>
          <a:prstGeom prst="roundRect">
            <a:avLst>
              <a:gd name="adj" fmla="val 15783"/>
            </a:avLst>
          </a:prstGeom>
          <a:solidFill>
            <a:schemeClr val="accent5"/>
          </a:solidFill>
          <a:ln w="12700">
            <a:solidFill>
              <a:schemeClr val="accent6"/>
            </a:solidFill>
          </a:ln>
        </p:spPr>
      </p:sp>
      <p:sp>
        <p:nvSpPr>
          <p:cNvPr id="158" name="text134"/>
          <p:cNvSpPr txBox="1"/>
          <p:nvPr/>
        </p:nvSpPr>
        <p:spPr>
          <a:xfrm>
            <a:off x="658368" y="5705856"/>
            <a:ext cx="192024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00"/>
              </a:lnSpc>
              <a:spcBef>
                <a:spcPts val="0"/>
              </a:spcBef>
              <a:buNone/>
            </a:pPr>
            <a:r>
              <a:rPr lang="en" sz="1000" b="0" i="0" spc="120" dirty="0">
                <a:solidFill>
                  <a:schemeClr val="accent1"/>
                </a:solidFill>
                <a:latin typeface="Menlo"/>
                <a:ea typeface="Menlo"/>
                <a:cs typeface="Menlo"/>
              </a:rPr>
              <a:t>INFRASTRUCTURE LAYER</a:t>
            </a:r>
            <a:endParaRPr lang="en" sz="1000" dirty="0"/>
          </a:p>
        </p:txBody>
      </p:sp>
      <p:sp>
        <p:nvSpPr>
          <p:cNvPr id="159" name="text135"/>
          <p:cNvSpPr txBox="1"/>
          <p:nvPr/>
        </p:nvSpPr>
        <p:spPr>
          <a:xfrm>
            <a:off x="658368" y="5925312"/>
            <a:ext cx="182880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Runs, observes and ships everything above</a:t>
            </a:r>
            <a:endParaRPr lang="en" sz="1000" dirty="0"/>
          </a:p>
        </p:txBody>
      </p:sp>
      <p:sp>
        <p:nvSpPr>
          <p:cNvPr id="160" name="row136-surface"/>
          <p:cNvSpPr/>
          <p:nvPr/>
        </p:nvSpPr>
        <p:spPr>
          <a:xfrm>
            <a:off x="2697480" y="5705856"/>
            <a:ext cx="2852928" cy="585216"/>
          </a:xfrm>
          <a:prstGeom prst="roundRect">
            <a:avLst>
              <a:gd name="adj" fmla="val 17361"/>
            </a:avLst>
          </a:prstGeom>
          <a:solidFill>
            <a:schemeClr val="accent2"/>
          </a:solidFill>
          <a:ln w="12700">
            <a:solidFill>
              <a:schemeClr val="accent6"/>
            </a:solidFill>
          </a:ln>
        </p:spPr>
      </p:sp>
      <p:sp>
        <p:nvSpPr>
          <p:cNvPr id="161" name="icon13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11780" y="5884164"/>
            <a:ext cx="228600" cy="22860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22000" y="7700"/>
                </a:moveTo>
                <a:cubicBezTo>
                  <a:pt x="22000" y="7100"/>
                  <a:pt x="21600" y="6500"/>
                  <a:pt x="21200" y="6200"/>
                </a:cubicBezTo>
                <a:lnTo>
                  <a:pt x="14900" y="2300"/>
                </a:lnTo>
                <a:cubicBezTo>
                  <a:pt x="14373" y="2000"/>
                  <a:pt x="13727" y="2000"/>
                  <a:pt x="13200" y="2300"/>
                </a:cubicBezTo>
                <a:lnTo>
                  <a:pt x="2900" y="8300"/>
                </a:lnTo>
                <a:cubicBezTo>
                  <a:pt x="2400" y="8500"/>
                  <a:pt x="2000" y="9100"/>
                  <a:pt x="2000" y="9700"/>
                </a:cubicBezTo>
                <a:lnTo>
                  <a:pt x="2000" y="16300"/>
                </a:lnTo>
                <a:cubicBezTo>
                  <a:pt x="2000" y="16800"/>
                  <a:pt x="2400" y="17500"/>
                  <a:pt x="2800" y="17800"/>
                </a:cubicBezTo>
                <a:lnTo>
                  <a:pt x="9100" y="21700"/>
                </a:lnTo>
                <a:cubicBezTo>
                  <a:pt x="9627" y="22000"/>
                  <a:pt x="10273" y="22000"/>
                  <a:pt x="10800" y="21700"/>
                </a:cubicBezTo>
                <a:lnTo>
                  <a:pt x="21100" y="15700"/>
                </a:lnTo>
                <a:cubicBezTo>
                  <a:pt x="21600" y="15400"/>
                  <a:pt x="22000" y="14700"/>
                  <a:pt x="22000" y="14200"/>
                </a:cubicBezTo>
                <a:close/>
              </a:path>
              <a:path w="24000" h="24000" fill="none">
                <a:moveTo>
                  <a:pt x="10000" y="21900"/>
                </a:moveTo>
                <a:lnTo>
                  <a:pt x="10000" y="14000"/>
                </a:lnTo>
                <a:lnTo>
                  <a:pt x="2100" y="9100"/>
                </a:lnTo>
              </a:path>
              <a:path w="24000" h="24000" fill="none">
                <a:moveTo>
                  <a:pt x="10000" y="14000"/>
                </a:moveTo>
                <a:lnTo>
                  <a:pt x="21900" y="7100"/>
                </a:lnTo>
              </a:path>
              <a:path w="24000" h="24000" fill="none">
                <a:moveTo>
                  <a:pt x="14000" y="19800"/>
                </a:moveTo>
                <a:lnTo>
                  <a:pt x="14000" y="11700"/>
                </a:lnTo>
              </a:path>
              <a:path w="24000" h="24000" fill="none">
                <a:moveTo>
                  <a:pt x="18000" y="17500"/>
                </a:moveTo>
                <a:lnTo>
                  <a:pt x="18000" y="9400"/>
                </a:lnTo>
              </a:path>
            </a:pathLst>
          </a:custGeom>
          <a:noFill/>
          <a:ln w="19050" cap="rnd">
            <a:solidFill>
              <a:schemeClr val="accent1"/>
            </a:solidFill>
            <a:round/>
          </a:ln>
        </p:spPr>
      </p:sp>
      <p:sp>
        <p:nvSpPr>
          <p:cNvPr id="162" name="text139"/>
          <p:cNvSpPr txBox="1"/>
          <p:nvPr/>
        </p:nvSpPr>
        <p:spPr>
          <a:xfrm>
            <a:off x="3141970" y="5813664"/>
            <a:ext cx="2294138" cy="19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Kubernetes</a:t>
            </a:r>
            <a:endParaRPr lang="en" sz="1200" dirty="0"/>
          </a:p>
        </p:txBody>
      </p:sp>
      <p:sp>
        <p:nvSpPr>
          <p:cNvPr id="163" name="text140"/>
          <p:cNvSpPr txBox="1"/>
          <p:nvPr/>
        </p:nvSpPr>
        <p:spPr>
          <a:xfrm>
            <a:off x="3141970" y="6024524"/>
            <a:ext cx="2294138" cy="158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EKS · autoscaling node pools</a:t>
            </a:r>
            <a:endParaRPr lang="en" sz="1000" dirty="0"/>
          </a:p>
        </p:txBody>
      </p:sp>
      <p:sp>
        <p:nvSpPr>
          <p:cNvPr id="164" name="row141-surface"/>
          <p:cNvSpPr/>
          <p:nvPr/>
        </p:nvSpPr>
        <p:spPr>
          <a:xfrm>
            <a:off x="5742432" y="5705856"/>
            <a:ext cx="2852928" cy="585216"/>
          </a:xfrm>
          <a:prstGeom prst="roundRect">
            <a:avLst>
              <a:gd name="adj" fmla="val 17361"/>
            </a:avLst>
          </a:prstGeom>
          <a:solidFill>
            <a:schemeClr val="accent2"/>
          </a:solidFill>
          <a:ln w="12700">
            <a:solidFill>
              <a:schemeClr val="accent6"/>
            </a:solidFill>
          </a:ln>
        </p:spPr>
      </p:sp>
      <p:sp>
        <p:nvSpPr>
          <p:cNvPr id="165" name="icon14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56732" y="5884164"/>
            <a:ext cx="228600" cy="22860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22000" y="12000"/>
                </a:moveTo>
                <a:lnTo>
                  <a:pt x="19520" y="12000"/>
                </a:lnTo>
                <a:cubicBezTo>
                  <a:pt x="18622" y="11998"/>
                  <a:pt x="17833" y="12595"/>
                  <a:pt x="17590" y="13460"/>
                </a:cubicBezTo>
                <a:lnTo>
                  <a:pt x="15240" y="21820"/>
                </a:lnTo>
                <a:cubicBezTo>
                  <a:pt x="15209" y="21927"/>
                  <a:pt x="15111" y="22000"/>
                  <a:pt x="15000" y="22000"/>
                </a:cubicBezTo>
                <a:cubicBezTo>
                  <a:pt x="14889" y="22000"/>
                  <a:pt x="14791" y="21927"/>
                  <a:pt x="14760" y="21820"/>
                </a:cubicBezTo>
                <a:lnTo>
                  <a:pt x="9240" y="2180"/>
                </a:lnTo>
                <a:cubicBezTo>
                  <a:pt x="9209" y="2073"/>
                  <a:pt x="9111" y="2000"/>
                  <a:pt x="9000" y="2000"/>
                </a:cubicBezTo>
                <a:cubicBezTo>
                  <a:pt x="8889" y="2000"/>
                  <a:pt x="8791" y="2073"/>
                  <a:pt x="8760" y="2180"/>
                </a:cubicBezTo>
                <a:lnTo>
                  <a:pt x="6410" y="10540"/>
                </a:lnTo>
                <a:cubicBezTo>
                  <a:pt x="6168" y="11401"/>
                  <a:pt x="5384" y="11997"/>
                  <a:pt x="4490" y="12000"/>
                </a:cubicBezTo>
                <a:lnTo>
                  <a:pt x="2000" y="12000"/>
                </a:lnTo>
              </a:path>
            </a:pathLst>
          </a:custGeom>
          <a:noFill/>
          <a:ln w="19050" cap="rnd">
            <a:solidFill>
              <a:srgbClr val="A78BFA"/>
            </a:solidFill>
            <a:round/>
          </a:ln>
        </p:spPr>
      </p:sp>
      <p:sp>
        <p:nvSpPr>
          <p:cNvPr id="166" name="text144"/>
          <p:cNvSpPr txBox="1"/>
          <p:nvPr/>
        </p:nvSpPr>
        <p:spPr>
          <a:xfrm>
            <a:off x="6186922" y="5813664"/>
            <a:ext cx="2294138" cy="19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Observability</a:t>
            </a:r>
            <a:endParaRPr lang="en" sz="1200" dirty="0"/>
          </a:p>
        </p:txBody>
      </p:sp>
      <p:sp>
        <p:nvSpPr>
          <p:cNvPr id="167" name="text145"/>
          <p:cNvSpPr txBox="1"/>
          <p:nvPr/>
        </p:nvSpPr>
        <p:spPr>
          <a:xfrm>
            <a:off x="6186922" y="6024524"/>
            <a:ext cx="2294138" cy="158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OpenTelemetry · metrics, logs, traces</a:t>
            </a:r>
            <a:endParaRPr lang="en" sz="1000" dirty="0"/>
          </a:p>
        </p:txBody>
      </p:sp>
      <p:sp>
        <p:nvSpPr>
          <p:cNvPr id="168" name="row146-surface"/>
          <p:cNvSpPr/>
          <p:nvPr/>
        </p:nvSpPr>
        <p:spPr>
          <a:xfrm>
            <a:off x="8787384" y="5705856"/>
            <a:ext cx="2852928" cy="585216"/>
          </a:xfrm>
          <a:prstGeom prst="roundRect">
            <a:avLst>
              <a:gd name="adj" fmla="val 17361"/>
            </a:avLst>
          </a:prstGeom>
          <a:solidFill>
            <a:schemeClr val="accent2"/>
          </a:solidFill>
          <a:ln w="12700">
            <a:solidFill>
              <a:schemeClr val="accent6"/>
            </a:solidFill>
          </a:ln>
        </p:spPr>
      </p:sp>
      <p:sp>
        <p:nvSpPr>
          <p:cNvPr id="169" name="icon14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01684" y="5884164"/>
            <a:ext cx="228600" cy="22860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15000" y="6000"/>
                </a:moveTo>
                <a:cubicBezTo>
                  <a:pt x="10029" y="6000"/>
                  <a:pt x="6000" y="10029"/>
                  <a:pt x="6000" y="15000"/>
                </a:cubicBezTo>
                <a:lnTo>
                  <a:pt x="6000" y="3000"/>
                </a:lnTo>
              </a:path>
              <a:path w="24000" h="24000" fill="none">
                <a:moveTo>
                  <a:pt x="15000" y="6000"/>
                </a:moveTo>
                <a:cubicBezTo>
                  <a:pt x="15000" y="7657"/>
                  <a:pt x="16343" y="9000"/>
                  <a:pt x="18000" y="9000"/>
                </a:cubicBezTo>
                <a:cubicBezTo>
                  <a:pt x="19657" y="9000"/>
                  <a:pt x="21000" y="7657"/>
                  <a:pt x="21000" y="6000"/>
                </a:cubicBezTo>
                <a:cubicBezTo>
                  <a:pt x="21000" y="4343"/>
                  <a:pt x="19657" y="3000"/>
                  <a:pt x="18000" y="3000"/>
                </a:cubicBezTo>
                <a:cubicBezTo>
                  <a:pt x="16343" y="3000"/>
                  <a:pt x="15000" y="4343"/>
                  <a:pt x="15000" y="6000"/>
                </a:cubicBezTo>
                <a:close/>
              </a:path>
              <a:path w="24000" h="24000" fill="none">
                <a:moveTo>
                  <a:pt x="3000" y="18000"/>
                </a:moveTo>
                <a:cubicBezTo>
                  <a:pt x="3000" y="19657"/>
                  <a:pt x="4343" y="21000"/>
                  <a:pt x="6000" y="21000"/>
                </a:cubicBezTo>
                <a:cubicBezTo>
                  <a:pt x="7657" y="21000"/>
                  <a:pt x="9000" y="19657"/>
                  <a:pt x="9000" y="18000"/>
                </a:cubicBezTo>
                <a:cubicBezTo>
                  <a:pt x="9000" y="16343"/>
                  <a:pt x="7657" y="15000"/>
                  <a:pt x="6000" y="15000"/>
                </a:cubicBezTo>
                <a:cubicBezTo>
                  <a:pt x="4343" y="15000"/>
                  <a:pt x="3000" y="16343"/>
                  <a:pt x="3000" y="18000"/>
                </a:cubicBezTo>
                <a:close/>
              </a:path>
            </a:pathLst>
          </a:custGeom>
          <a:noFill/>
          <a:ln w="19050" cap="rnd">
            <a:solidFill>
              <a:srgbClr val="2DD4BF"/>
            </a:solidFill>
            <a:round/>
          </a:ln>
        </p:spPr>
      </p:sp>
      <p:sp>
        <p:nvSpPr>
          <p:cNvPr id="170" name="text149"/>
          <p:cNvSpPr txBox="1"/>
          <p:nvPr/>
        </p:nvSpPr>
        <p:spPr>
          <a:xfrm>
            <a:off x="9231874" y="5813664"/>
            <a:ext cx="2294138" cy="19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CI/CD</a:t>
            </a:r>
            <a:endParaRPr lang="en" sz="1200" dirty="0"/>
          </a:p>
        </p:txBody>
      </p:sp>
      <p:sp>
        <p:nvSpPr>
          <p:cNvPr id="171" name="text150"/>
          <p:cNvSpPr txBox="1"/>
          <p:nvPr/>
        </p:nvSpPr>
        <p:spPr>
          <a:xfrm>
            <a:off x="9231874" y="6024524"/>
            <a:ext cx="2294138" cy="158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GitHub Actions · Argo CD · canary</a:t>
            </a:r>
            <a:endParaRPr lang="en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reque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1"/>
          <p:cNvSpPr txBox="1"/>
          <p:nvPr/>
        </p:nvSpPr>
        <p:spPr>
          <a:xfrm>
            <a:off x="457200" y="457200"/>
            <a:ext cx="9144091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60"/>
              </a:lnSpc>
              <a:spcBef>
                <a:spcPts val="0"/>
              </a:spcBef>
              <a:buNone/>
            </a:pPr>
            <a:r>
              <a:rPr lang="en" sz="105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TECHNICAL ARCHITECTURE</a:t>
            </a:r>
            <a:endParaRPr lang="en" sz="1050" dirty="0"/>
          </a:p>
        </p:txBody>
      </p:sp>
      <p:sp>
        <p:nvSpPr>
          <p:cNvPr id="3" name="text2"/>
          <p:cNvSpPr>
            <a:spLocks noGrp="1"/>
          </p:cNvSpPr>
          <p:nvPr>
            <p:ph type="title"/>
          </p:nvPr>
        </p:nvSpPr>
        <p:spPr>
          <a:xfrm>
            <a:off x="457200" y="896112"/>
            <a:ext cx="11274552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3150"/>
              </a:lnSpc>
              <a:spcBef>
                <a:spcPts val="0"/>
              </a:spcBef>
              <a:buNone/>
            </a:pPr>
            <a:r>
              <a:rPr lang="en" sz="30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One request. Four deliberate stages.</a:t>
            </a:r>
            <a:endParaRPr lang="en" sz="3000" dirty="0"/>
          </a:p>
        </p:txBody>
      </p:sp>
      <p:sp>
        <p:nvSpPr>
          <p:cNvPr id="4" name="text3"/>
          <p:cNvSpPr txBox="1"/>
          <p:nvPr/>
        </p:nvSpPr>
        <p:spPr>
          <a:xfrm>
            <a:off x="457200" y="1527048"/>
            <a:ext cx="107899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buNone/>
            </a:pPr>
            <a:r>
              <a:rPr lang="en" sz="15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Bounded retries, streaming responses and trace context make the path production-ready.</a:t>
            </a:r>
            <a:endParaRPr lang="en" sz="1500" dirty="0"/>
          </a:p>
        </p:txBody>
      </p:sp>
      <p:sp>
        <p:nvSpPr>
          <p:cNvPr id="5" name="shape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6176589"/>
            <a:ext cx="11274552" cy="951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6" name="text5"/>
          <p:cNvSpPr txBox="1"/>
          <p:nvPr/>
        </p:nvSpPr>
        <p:spPr>
          <a:xfrm>
            <a:off x="457200" y="6309360"/>
            <a:ext cx="950976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AI Platform — Production Architecture  ·  Illustrative demo</a:t>
            </a:r>
            <a:endParaRPr lang="en" sz="1000" dirty="0"/>
          </a:p>
        </p:txBody>
      </p:sp>
      <p:sp>
        <p:nvSpPr>
          <p:cNvPr id="7" name="text6"/>
          <p:cNvSpPr txBox="1"/>
          <p:nvPr/>
        </p:nvSpPr>
        <p:spPr>
          <a:xfrm>
            <a:off x="10789920" y="6309360"/>
            <a:ext cx="94183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02 / 05</a:t>
            </a:r>
            <a:endParaRPr lang="en" sz="1000" dirty="0"/>
          </a:p>
        </p:txBody>
      </p:sp>
      <p:sp>
        <p:nvSpPr>
          <p:cNvPr id="8" name="free7-surface"/>
          <p:cNvSpPr/>
          <p:nvPr/>
        </p:nvSpPr>
        <p:spPr>
          <a:xfrm>
            <a:off x="457200" y="2834640"/>
            <a:ext cx="2615184" cy="1920240"/>
          </a:xfrm>
          <a:prstGeom prst="roundRect">
            <a:avLst>
              <a:gd name="adj" fmla="val 6614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9" name="text8"/>
          <p:cNvSpPr txBox="1"/>
          <p:nvPr/>
        </p:nvSpPr>
        <p:spPr>
          <a:xfrm>
            <a:off x="640080" y="2999232"/>
            <a:ext cx="2249424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01</a:t>
            </a:r>
            <a:endParaRPr lang="en" sz="1300" dirty="0"/>
          </a:p>
        </p:txBody>
      </p:sp>
      <p:sp>
        <p:nvSpPr>
          <p:cNvPr id="10" name="text9"/>
          <p:cNvSpPr txBox="1"/>
          <p:nvPr/>
        </p:nvSpPr>
        <p:spPr>
          <a:xfrm>
            <a:off x="640080" y="3474720"/>
            <a:ext cx="2249424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124"/>
              </a:lnSpc>
              <a:spcBef>
                <a:spcPts val="0"/>
              </a:spcBef>
              <a:buNone/>
            </a:pPr>
            <a:r>
              <a:rPr lang="en" sz="18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Accept</a:t>
            </a:r>
            <a:endParaRPr lang="en" sz="1800" dirty="0"/>
          </a:p>
        </p:txBody>
      </p:sp>
      <p:sp>
        <p:nvSpPr>
          <p:cNvPr id="11" name="text10"/>
          <p:cNvSpPr txBox="1"/>
          <p:nvPr/>
        </p:nvSpPr>
        <p:spPr>
          <a:xfrm>
            <a:off x="640080" y="3959352"/>
            <a:ext cx="224942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Gateway validates identity, quota and request schema.</a:t>
            </a:r>
            <a:endParaRPr lang="en" sz="1300" dirty="0"/>
          </a:p>
        </p:txBody>
      </p:sp>
      <p:sp>
        <p:nvSpPr>
          <p:cNvPr id="12" name="shape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36392" y="3630168"/>
            <a:ext cx="137160" cy="219456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3" name="free12-surface"/>
          <p:cNvSpPr/>
          <p:nvPr/>
        </p:nvSpPr>
        <p:spPr>
          <a:xfrm>
            <a:off x="3346704" y="2834640"/>
            <a:ext cx="2615184" cy="1920240"/>
          </a:xfrm>
          <a:prstGeom prst="roundRect">
            <a:avLst>
              <a:gd name="adj" fmla="val 6614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4" name="text13"/>
          <p:cNvSpPr txBox="1"/>
          <p:nvPr/>
        </p:nvSpPr>
        <p:spPr>
          <a:xfrm>
            <a:off x="3529584" y="2999232"/>
            <a:ext cx="2249424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02</a:t>
            </a:r>
            <a:endParaRPr lang="en" sz="1300" dirty="0"/>
          </a:p>
        </p:txBody>
      </p:sp>
      <p:sp>
        <p:nvSpPr>
          <p:cNvPr id="15" name="text14"/>
          <p:cNvSpPr txBox="1"/>
          <p:nvPr/>
        </p:nvSpPr>
        <p:spPr>
          <a:xfrm>
            <a:off x="3529584" y="3474720"/>
            <a:ext cx="2249424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124"/>
              </a:lnSpc>
              <a:spcBef>
                <a:spcPts val="0"/>
              </a:spcBef>
              <a:buNone/>
            </a:pPr>
            <a:r>
              <a:rPr lang="en" sz="18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Plan</a:t>
            </a:r>
            <a:endParaRPr lang="en" sz="1800" dirty="0"/>
          </a:p>
        </p:txBody>
      </p:sp>
      <p:sp>
        <p:nvSpPr>
          <p:cNvPr id="16" name="text15"/>
          <p:cNvSpPr txBox="1"/>
          <p:nvPr/>
        </p:nvSpPr>
        <p:spPr>
          <a:xfrm>
            <a:off x="3529584" y="3959352"/>
            <a:ext cx="224942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Orchestrator selects retrieval, tools and model.</a:t>
            </a:r>
            <a:endParaRPr lang="en" sz="1300" dirty="0"/>
          </a:p>
        </p:txBody>
      </p:sp>
      <p:sp>
        <p:nvSpPr>
          <p:cNvPr id="17" name="shape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25896" y="3630168"/>
            <a:ext cx="137160" cy="219456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8" name="free17-surface"/>
          <p:cNvSpPr/>
          <p:nvPr/>
        </p:nvSpPr>
        <p:spPr>
          <a:xfrm>
            <a:off x="6236208" y="2834640"/>
            <a:ext cx="2615184" cy="1920240"/>
          </a:xfrm>
          <a:prstGeom prst="roundRect">
            <a:avLst>
              <a:gd name="adj" fmla="val 6614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9" name="text18"/>
          <p:cNvSpPr txBox="1"/>
          <p:nvPr/>
        </p:nvSpPr>
        <p:spPr>
          <a:xfrm>
            <a:off x="6419088" y="2999232"/>
            <a:ext cx="2249424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03</a:t>
            </a:r>
            <a:endParaRPr lang="en" sz="1300" dirty="0"/>
          </a:p>
        </p:txBody>
      </p:sp>
      <p:sp>
        <p:nvSpPr>
          <p:cNvPr id="20" name="text19"/>
          <p:cNvSpPr txBox="1"/>
          <p:nvPr/>
        </p:nvSpPr>
        <p:spPr>
          <a:xfrm>
            <a:off x="6419088" y="3474720"/>
            <a:ext cx="2249424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124"/>
              </a:lnSpc>
              <a:spcBef>
                <a:spcPts val="0"/>
              </a:spcBef>
              <a:buNone/>
            </a:pPr>
            <a:r>
              <a:rPr lang="en" sz="18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Execute</a:t>
            </a:r>
            <a:endParaRPr lang="en" sz="1800" dirty="0"/>
          </a:p>
        </p:txBody>
      </p:sp>
      <p:sp>
        <p:nvSpPr>
          <p:cNvPr id="21" name="text20"/>
          <p:cNvSpPr txBox="1"/>
          <p:nvPr/>
        </p:nvSpPr>
        <p:spPr>
          <a:xfrm>
            <a:off x="6419088" y="3959352"/>
            <a:ext cx="224942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Services retrieve context and invoke allowed tools.</a:t>
            </a:r>
            <a:endParaRPr lang="en" sz="1300" dirty="0"/>
          </a:p>
        </p:txBody>
      </p:sp>
      <p:sp>
        <p:nvSpPr>
          <p:cNvPr id="22" name="shape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15400" y="3630168"/>
            <a:ext cx="137160" cy="219456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3" name="free22-surface"/>
          <p:cNvSpPr/>
          <p:nvPr/>
        </p:nvSpPr>
        <p:spPr>
          <a:xfrm>
            <a:off x="9125712" y="2834640"/>
            <a:ext cx="2615184" cy="1920240"/>
          </a:xfrm>
          <a:prstGeom prst="roundRect">
            <a:avLst>
              <a:gd name="adj" fmla="val 6614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24" name="text23"/>
          <p:cNvSpPr txBox="1"/>
          <p:nvPr/>
        </p:nvSpPr>
        <p:spPr>
          <a:xfrm>
            <a:off x="9308592" y="2999232"/>
            <a:ext cx="2249424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04</a:t>
            </a:r>
            <a:endParaRPr lang="en" sz="1300" dirty="0"/>
          </a:p>
        </p:txBody>
      </p:sp>
      <p:sp>
        <p:nvSpPr>
          <p:cNvPr id="25" name="text24"/>
          <p:cNvSpPr txBox="1"/>
          <p:nvPr/>
        </p:nvSpPr>
        <p:spPr>
          <a:xfrm>
            <a:off x="9308592" y="3474720"/>
            <a:ext cx="2249424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124"/>
              </a:lnSpc>
              <a:spcBef>
                <a:spcPts val="0"/>
              </a:spcBef>
              <a:buNone/>
            </a:pPr>
            <a:r>
              <a:rPr lang="en" sz="18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Respond</a:t>
            </a:r>
            <a:endParaRPr lang="en" sz="1800" dirty="0"/>
          </a:p>
        </p:txBody>
      </p:sp>
      <p:sp>
        <p:nvSpPr>
          <p:cNvPr id="26" name="text25"/>
          <p:cNvSpPr txBox="1"/>
          <p:nvPr/>
        </p:nvSpPr>
        <p:spPr>
          <a:xfrm>
            <a:off x="9308592" y="3959352"/>
            <a:ext cx="224942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Stream output and record usage, latency and trace.</a:t>
            </a:r>
            <a:endParaRPr lang="en" sz="1300" dirty="0"/>
          </a:p>
        </p:txBody>
      </p:sp>
      <p:sp>
        <p:nvSpPr>
          <p:cNvPr id="27" name="free26-surface"/>
          <p:cNvSpPr/>
          <p:nvPr/>
        </p:nvSpPr>
        <p:spPr>
          <a:xfrm>
            <a:off x="457200" y="5230368"/>
            <a:ext cx="11274552" cy="667421"/>
          </a:xfrm>
          <a:prstGeom prst="roundRect">
            <a:avLst>
              <a:gd name="adj" fmla="val 19028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28" name="text27"/>
          <p:cNvSpPr txBox="1"/>
          <p:nvPr/>
        </p:nvSpPr>
        <p:spPr>
          <a:xfrm>
            <a:off x="694944" y="5376672"/>
            <a:ext cx="10790011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06"/>
              </a:lnSpc>
              <a:spcBef>
                <a:spcPts val="0"/>
              </a:spcBef>
              <a:buNone/>
            </a:pPr>
            <a:r>
              <a:rPr lang="en" sz="170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One trace ID spans the gateway, orchestrator, tool calls and model response.</a:t>
            </a:r>
            <a:endParaRPr lang="en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retriev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1"/>
          <p:cNvSpPr txBox="1"/>
          <p:nvPr/>
        </p:nvSpPr>
        <p:spPr>
          <a:xfrm>
            <a:off x="457200" y="457200"/>
            <a:ext cx="9144091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60"/>
              </a:lnSpc>
              <a:spcBef>
                <a:spcPts val="0"/>
              </a:spcBef>
              <a:buNone/>
            </a:pPr>
            <a:r>
              <a:rPr lang="en" sz="105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TECHNICAL ARCHITECTURE</a:t>
            </a:r>
            <a:endParaRPr lang="en" sz="1050" dirty="0"/>
          </a:p>
        </p:txBody>
      </p:sp>
      <p:sp>
        <p:nvSpPr>
          <p:cNvPr id="3" name="text2"/>
          <p:cNvSpPr>
            <a:spLocks noGrp="1"/>
          </p:cNvSpPr>
          <p:nvPr>
            <p:ph type="title"/>
          </p:nvPr>
        </p:nvSpPr>
        <p:spPr>
          <a:xfrm>
            <a:off x="457200" y="896112"/>
            <a:ext cx="11274552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3150"/>
              </a:lnSpc>
              <a:spcBef>
                <a:spcPts val="0"/>
              </a:spcBef>
              <a:buNone/>
            </a:pPr>
            <a:r>
              <a:rPr lang="en" sz="30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Ground the model in governed knowledge.</a:t>
            </a:r>
            <a:endParaRPr lang="en" sz="3000" dirty="0"/>
          </a:p>
        </p:txBody>
      </p:sp>
      <p:sp>
        <p:nvSpPr>
          <p:cNvPr id="4" name="text3"/>
          <p:cNvSpPr txBox="1"/>
          <p:nvPr/>
        </p:nvSpPr>
        <p:spPr>
          <a:xfrm>
            <a:off x="457200" y="1527048"/>
            <a:ext cx="107899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buNone/>
            </a:pPr>
            <a:r>
              <a:rPr lang="en" sz="15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Separate ingestion from retrieval; keep citations and access control attached to context.</a:t>
            </a:r>
            <a:endParaRPr lang="en" sz="1500" dirty="0"/>
          </a:p>
        </p:txBody>
      </p:sp>
      <p:sp>
        <p:nvSpPr>
          <p:cNvPr id="5" name="shape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6176589"/>
            <a:ext cx="11274552" cy="951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6" name="text5"/>
          <p:cNvSpPr txBox="1"/>
          <p:nvPr/>
        </p:nvSpPr>
        <p:spPr>
          <a:xfrm>
            <a:off x="457200" y="6309360"/>
            <a:ext cx="950976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AI Platform — Production Architecture  ·  Illustrative demo</a:t>
            </a:r>
            <a:endParaRPr lang="en" sz="1000" dirty="0"/>
          </a:p>
        </p:txBody>
      </p:sp>
      <p:sp>
        <p:nvSpPr>
          <p:cNvPr id="7" name="text6"/>
          <p:cNvSpPr txBox="1"/>
          <p:nvPr/>
        </p:nvSpPr>
        <p:spPr>
          <a:xfrm>
            <a:off x="10789920" y="6309360"/>
            <a:ext cx="94183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03 / 05</a:t>
            </a:r>
            <a:endParaRPr lang="en" sz="1000" dirty="0"/>
          </a:p>
        </p:txBody>
      </p:sp>
      <p:sp>
        <p:nvSpPr>
          <p:cNvPr id="8" name="free7-surface"/>
          <p:cNvSpPr/>
          <p:nvPr/>
        </p:nvSpPr>
        <p:spPr>
          <a:xfrm>
            <a:off x="457200" y="2404872"/>
            <a:ext cx="2615184" cy="1069848"/>
          </a:xfrm>
          <a:prstGeom prst="roundRect">
            <a:avLst>
              <a:gd name="adj" fmla="val 11871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9" name="text8"/>
          <p:cNvSpPr txBox="1"/>
          <p:nvPr/>
        </p:nvSpPr>
        <p:spPr>
          <a:xfrm>
            <a:off x="640080" y="2587752"/>
            <a:ext cx="2249424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360"/>
              </a:lnSpc>
              <a:spcBef>
                <a:spcPts val="0"/>
              </a:spcBef>
              <a:buNone/>
            </a:pPr>
            <a:r>
              <a:rPr lang="en" sz="20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Documents</a:t>
            </a:r>
            <a:endParaRPr lang="en" sz="2000" dirty="0"/>
          </a:p>
        </p:txBody>
      </p:sp>
      <p:sp>
        <p:nvSpPr>
          <p:cNvPr id="10" name="text9"/>
          <p:cNvSpPr txBox="1"/>
          <p:nvPr/>
        </p:nvSpPr>
        <p:spPr>
          <a:xfrm>
            <a:off x="640080" y="3035899"/>
            <a:ext cx="2249424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75"/>
              </a:lnSpc>
              <a:spcBef>
                <a:spcPts val="0"/>
              </a:spcBef>
              <a:buNone/>
            </a:pPr>
            <a:r>
              <a:rPr lang="en" sz="11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Object storage</a:t>
            </a:r>
            <a:endParaRPr lang="en" sz="1100" dirty="0"/>
          </a:p>
        </p:txBody>
      </p:sp>
      <p:sp>
        <p:nvSpPr>
          <p:cNvPr id="11" name="shape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36392" y="2816352"/>
            <a:ext cx="137160" cy="219456"/>
          </a:xfrm>
          <a:prstGeom prst="chevron">
            <a:avLst/>
          </a:prstGeom>
          <a:solidFill>
            <a:srgbClr val="A78BFA"/>
          </a:solidFill>
          <a:ln>
            <a:noFill/>
          </a:ln>
        </p:spPr>
      </p:sp>
      <p:sp>
        <p:nvSpPr>
          <p:cNvPr id="12" name="free11-surface"/>
          <p:cNvSpPr/>
          <p:nvPr/>
        </p:nvSpPr>
        <p:spPr>
          <a:xfrm>
            <a:off x="3346704" y="2404872"/>
            <a:ext cx="2615184" cy="1069848"/>
          </a:xfrm>
          <a:prstGeom prst="roundRect">
            <a:avLst>
              <a:gd name="adj" fmla="val 11871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3" name="text12"/>
          <p:cNvSpPr txBox="1"/>
          <p:nvPr/>
        </p:nvSpPr>
        <p:spPr>
          <a:xfrm>
            <a:off x="3529584" y="2587752"/>
            <a:ext cx="2249424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360"/>
              </a:lnSpc>
              <a:spcBef>
                <a:spcPts val="0"/>
              </a:spcBef>
              <a:buNone/>
            </a:pPr>
            <a:r>
              <a:rPr lang="en" sz="20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Prepare</a:t>
            </a:r>
            <a:endParaRPr lang="en" sz="2000" dirty="0"/>
          </a:p>
        </p:txBody>
      </p:sp>
      <p:sp>
        <p:nvSpPr>
          <p:cNvPr id="14" name="text13"/>
          <p:cNvSpPr txBox="1"/>
          <p:nvPr/>
        </p:nvSpPr>
        <p:spPr>
          <a:xfrm>
            <a:off x="3529584" y="3035899"/>
            <a:ext cx="2249424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75"/>
              </a:lnSpc>
              <a:spcBef>
                <a:spcPts val="0"/>
              </a:spcBef>
              <a:buNone/>
            </a:pPr>
            <a:r>
              <a:rPr lang="en" sz="11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Parse and chunk</a:t>
            </a:r>
            <a:endParaRPr lang="en" sz="1100" dirty="0"/>
          </a:p>
        </p:txBody>
      </p:sp>
      <p:sp>
        <p:nvSpPr>
          <p:cNvPr id="15" name="shape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25896" y="2816352"/>
            <a:ext cx="137160" cy="219456"/>
          </a:xfrm>
          <a:prstGeom prst="chevron">
            <a:avLst/>
          </a:prstGeom>
          <a:solidFill>
            <a:srgbClr val="A78BFA"/>
          </a:solidFill>
          <a:ln>
            <a:noFill/>
          </a:ln>
        </p:spPr>
      </p:sp>
      <p:sp>
        <p:nvSpPr>
          <p:cNvPr id="16" name="free15-surface"/>
          <p:cNvSpPr/>
          <p:nvPr/>
        </p:nvSpPr>
        <p:spPr>
          <a:xfrm>
            <a:off x="6236208" y="2404872"/>
            <a:ext cx="2615184" cy="1069848"/>
          </a:xfrm>
          <a:prstGeom prst="roundRect">
            <a:avLst>
              <a:gd name="adj" fmla="val 11871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7" name="text16"/>
          <p:cNvSpPr txBox="1"/>
          <p:nvPr/>
        </p:nvSpPr>
        <p:spPr>
          <a:xfrm>
            <a:off x="6419088" y="2587752"/>
            <a:ext cx="2249424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360"/>
              </a:lnSpc>
              <a:spcBef>
                <a:spcPts val="0"/>
              </a:spcBef>
              <a:buNone/>
            </a:pPr>
            <a:r>
              <a:rPr lang="en" sz="20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Embed</a:t>
            </a:r>
            <a:endParaRPr lang="en" sz="2000" dirty="0"/>
          </a:p>
        </p:txBody>
      </p:sp>
      <p:sp>
        <p:nvSpPr>
          <p:cNvPr id="18" name="text17"/>
          <p:cNvSpPr txBox="1"/>
          <p:nvPr/>
        </p:nvSpPr>
        <p:spPr>
          <a:xfrm>
            <a:off x="6419088" y="3035899"/>
            <a:ext cx="2249424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75"/>
              </a:lnSpc>
              <a:spcBef>
                <a:spcPts val="0"/>
              </a:spcBef>
              <a:buNone/>
            </a:pPr>
            <a:r>
              <a:rPr lang="en" sz="11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Versioned model</a:t>
            </a:r>
            <a:endParaRPr lang="en" sz="1100" dirty="0"/>
          </a:p>
        </p:txBody>
      </p:sp>
      <p:sp>
        <p:nvSpPr>
          <p:cNvPr id="19" name="shape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15400" y="2816352"/>
            <a:ext cx="137160" cy="219456"/>
          </a:xfrm>
          <a:prstGeom prst="chevron">
            <a:avLst/>
          </a:prstGeom>
          <a:solidFill>
            <a:srgbClr val="A78BFA"/>
          </a:solidFill>
          <a:ln>
            <a:noFill/>
          </a:ln>
        </p:spPr>
      </p:sp>
      <p:sp>
        <p:nvSpPr>
          <p:cNvPr id="20" name="free19-surface"/>
          <p:cNvSpPr/>
          <p:nvPr/>
        </p:nvSpPr>
        <p:spPr>
          <a:xfrm>
            <a:off x="9125712" y="2404872"/>
            <a:ext cx="2615184" cy="1069848"/>
          </a:xfrm>
          <a:prstGeom prst="roundRect">
            <a:avLst>
              <a:gd name="adj" fmla="val 11871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21" name="text20"/>
          <p:cNvSpPr txBox="1"/>
          <p:nvPr/>
        </p:nvSpPr>
        <p:spPr>
          <a:xfrm>
            <a:off x="9308592" y="2587752"/>
            <a:ext cx="2249424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360"/>
              </a:lnSpc>
              <a:spcBef>
                <a:spcPts val="0"/>
              </a:spcBef>
              <a:buNone/>
            </a:pPr>
            <a:r>
              <a:rPr lang="en" sz="20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Index</a:t>
            </a:r>
            <a:endParaRPr lang="en" sz="2000" dirty="0"/>
          </a:p>
        </p:txBody>
      </p:sp>
      <p:sp>
        <p:nvSpPr>
          <p:cNvPr id="22" name="text21"/>
          <p:cNvSpPr txBox="1"/>
          <p:nvPr/>
        </p:nvSpPr>
        <p:spPr>
          <a:xfrm>
            <a:off x="9308592" y="3035899"/>
            <a:ext cx="2249424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75"/>
              </a:lnSpc>
              <a:spcBef>
                <a:spcPts val="0"/>
              </a:spcBef>
              <a:buNone/>
            </a:pPr>
            <a:r>
              <a:rPr lang="en" sz="11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Vector database</a:t>
            </a:r>
            <a:endParaRPr lang="en" sz="1100" dirty="0"/>
          </a:p>
        </p:txBody>
      </p:sp>
      <p:sp>
        <p:nvSpPr>
          <p:cNvPr id="23" name="free22-surface"/>
          <p:cNvSpPr/>
          <p:nvPr/>
        </p:nvSpPr>
        <p:spPr>
          <a:xfrm>
            <a:off x="457200" y="3840480"/>
            <a:ext cx="2615184" cy="1069848"/>
          </a:xfrm>
          <a:prstGeom prst="roundRect">
            <a:avLst>
              <a:gd name="adj" fmla="val 11871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24" name="text23"/>
          <p:cNvSpPr txBox="1"/>
          <p:nvPr/>
        </p:nvSpPr>
        <p:spPr>
          <a:xfrm>
            <a:off x="640080" y="4023360"/>
            <a:ext cx="2249424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360"/>
              </a:lnSpc>
              <a:spcBef>
                <a:spcPts val="0"/>
              </a:spcBef>
              <a:buNone/>
            </a:pPr>
            <a:r>
              <a:rPr lang="en" sz="20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Question</a:t>
            </a:r>
            <a:endParaRPr lang="en" sz="2000" dirty="0"/>
          </a:p>
        </p:txBody>
      </p:sp>
      <p:sp>
        <p:nvSpPr>
          <p:cNvPr id="25" name="text24"/>
          <p:cNvSpPr txBox="1"/>
          <p:nvPr/>
        </p:nvSpPr>
        <p:spPr>
          <a:xfrm>
            <a:off x="640080" y="4471416"/>
            <a:ext cx="2249424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75"/>
              </a:lnSpc>
              <a:spcBef>
                <a:spcPts val="0"/>
              </a:spcBef>
              <a:buNone/>
            </a:pPr>
            <a:r>
              <a:rPr lang="en" sz="11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User context</a:t>
            </a:r>
            <a:endParaRPr lang="en" sz="1100" dirty="0"/>
          </a:p>
        </p:txBody>
      </p:sp>
      <p:sp>
        <p:nvSpPr>
          <p:cNvPr id="26" name="shape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36392" y="4251960"/>
            <a:ext cx="137160" cy="219456"/>
          </a:xfrm>
          <a:prstGeom prst="chevron">
            <a:avLst/>
          </a:prstGeom>
          <a:solidFill>
            <a:srgbClr val="A78BFA"/>
          </a:solidFill>
          <a:ln>
            <a:noFill/>
          </a:ln>
        </p:spPr>
      </p:sp>
      <p:sp>
        <p:nvSpPr>
          <p:cNvPr id="27" name="free26-surface"/>
          <p:cNvSpPr/>
          <p:nvPr/>
        </p:nvSpPr>
        <p:spPr>
          <a:xfrm>
            <a:off x="3346704" y="3840480"/>
            <a:ext cx="2615184" cy="1069848"/>
          </a:xfrm>
          <a:prstGeom prst="roundRect">
            <a:avLst>
              <a:gd name="adj" fmla="val 11871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28" name="text27"/>
          <p:cNvSpPr txBox="1"/>
          <p:nvPr/>
        </p:nvSpPr>
        <p:spPr>
          <a:xfrm>
            <a:off x="3529584" y="4023360"/>
            <a:ext cx="2249424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360"/>
              </a:lnSpc>
              <a:spcBef>
                <a:spcPts val="0"/>
              </a:spcBef>
              <a:buNone/>
            </a:pPr>
            <a:r>
              <a:rPr lang="en" sz="20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Retrieve</a:t>
            </a:r>
            <a:endParaRPr lang="en" sz="2000" dirty="0"/>
          </a:p>
        </p:txBody>
      </p:sp>
      <p:sp>
        <p:nvSpPr>
          <p:cNvPr id="29" name="text28"/>
          <p:cNvSpPr txBox="1"/>
          <p:nvPr/>
        </p:nvSpPr>
        <p:spPr>
          <a:xfrm>
            <a:off x="3529584" y="4471416"/>
            <a:ext cx="2249424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75"/>
              </a:lnSpc>
              <a:spcBef>
                <a:spcPts val="0"/>
              </a:spcBef>
              <a:buNone/>
            </a:pPr>
            <a:r>
              <a:rPr lang="en" sz="11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Tenant filter</a:t>
            </a:r>
            <a:endParaRPr lang="en" sz="1100" dirty="0"/>
          </a:p>
        </p:txBody>
      </p:sp>
      <p:sp>
        <p:nvSpPr>
          <p:cNvPr id="30" name="shape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25896" y="4251960"/>
            <a:ext cx="137160" cy="219456"/>
          </a:xfrm>
          <a:prstGeom prst="chevron">
            <a:avLst/>
          </a:prstGeom>
          <a:solidFill>
            <a:srgbClr val="A78BFA"/>
          </a:solidFill>
          <a:ln>
            <a:noFill/>
          </a:ln>
        </p:spPr>
      </p:sp>
      <p:sp>
        <p:nvSpPr>
          <p:cNvPr id="31" name="free30-surface"/>
          <p:cNvSpPr/>
          <p:nvPr/>
        </p:nvSpPr>
        <p:spPr>
          <a:xfrm>
            <a:off x="6236208" y="3840480"/>
            <a:ext cx="2615184" cy="1069848"/>
          </a:xfrm>
          <a:prstGeom prst="roundRect">
            <a:avLst>
              <a:gd name="adj" fmla="val 11871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32" name="text31"/>
          <p:cNvSpPr txBox="1"/>
          <p:nvPr/>
        </p:nvSpPr>
        <p:spPr>
          <a:xfrm>
            <a:off x="6419088" y="4023360"/>
            <a:ext cx="2249424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360"/>
              </a:lnSpc>
              <a:spcBef>
                <a:spcPts val="0"/>
              </a:spcBef>
              <a:buNone/>
            </a:pPr>
            <a:r>
              <a:rPr lang="en" sz="20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Generate</a:t>
            </a:r>
            <a:endParaRPr lang="en" sz="2000" dirty="0"/>
          </a:p>
        </p:txBody>
      </p:sp>
      <p:sp>
        <p:nvSpPr>
          <p:cNvPr id="33" name="text32"/>
          <p:cNvSpPr txBox="1"/>
          <p:nvPr/>
        </p:nvSpPr>
        <p:spPr>
          <a:xfrm>
            <a:off x="6419088" y="4471416"/>
            <a:ext cx="2249424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75"/>
              </a:lnSpc>
              <a:spcBef>
                <a:spcPts val="0"/>
              </a:spcBef>
              <a:buNone/>
            </a:pPr>
            <a:r>
              <a:rPr lang="en" sz="11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LLM + citations</a:t>
            </a:r>
            <a:endParaRPr lang="en" sz="1100" dirty="0"/>
          </a:p>
        </p:txBody>
      </p:sp>
      <p:sp>
        <p:nvSpPr>
          <p:cNvPr id="34" name="shape3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15400" y="4251960"/>
            <a:ext cx="137160" cy="219456"/>
          </a:xfrm>
          <a:prstGeom prst="chevron">
            <a:avLst/>
          </a:prstGeom>
          <a:solidFill>
            <a:srgbClr val="A78BFA"/>
          </a:solidFill>
          <a:ln>
            <a:noFill/>
          </a:ln>
        </p:spPr>
      </p:sp>
      <p:sp>
        <p:nvSpPr>
          <p:cNvPr id="35" name="free34-surface"/>
          <p:cNvSpPr/>
          <p:nvPr/>
        </p:nvSpPr>
        <p:spPr>
          <a:xfrm>
            <a:off x="9125712" y="3840480"/>
            <a:ext cx="2615184" cy="1069848"/>
          </a:xfrm>
          <a:prstGeom prst="roundRect">
            <a:avLst>
              <a:gd name="adj" fmla="val 11871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36" name="text35"/>
          <p:cNvSpPr txBox="1"/>
          <p:nvPr/>
        </p:nvSpPr>
        <p:spPr>
          <a:xfrm>
            <a:off x="9308592" y="4023360"/>
            <a:ext cx="2249424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360"/>
              </a:lnSpc>
              <a:spcBef>
                <a:spcPts val="0"/>
              </a:spcBef>
              <a:buNone/>
            </a:pPr>
            <a:r>
              <a:rPr lang="en" sz="20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Answer</a:t>
            </a:r>
            <a:endParaRPr lang="en" sz="2000" dirty="0"/>
          </a:p>
        </p:txBody>
      </p:sp>
      <p:sp>
        <p:nvSpPr>
          <p:cNvPr id="37" name="text36"/>
          <p:cNvSpPr txBox="1"/>
          <p:nvPr/>
        </p:nvSpPr>
        <p:spPr>
          <a:xfrm>
            <a:off x="9308592" y="4471416"/>
            <a:ext cx="2249424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75"/>
              </a:lnSpc>
              <a:spcBef>
                <a:spcPts val="0"/>
              </a:spcBef>
              <a:buNone/>
            </a:pPr>
            <a:r>
              <a:rPr lang="en" sz="11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Source references</a:t>
            </a:r>
            <a:endParaRPr lang="en" sz="1100" dirty="0"/>
          </a:p>
        </p:txBody>
      </p:sp>
      <p:sp>
        <p:nvSpPr>
          <p:cNvPr id="38" name="free37-surface"/>
          <p:cNvSpPr/>
          <p:nvPr/>
        </p:nvSpPr>
        <p:spPr>
          <a:xfrm>
            <a:off x="457200" y="5230368"/>
            <a:ext cx="11274552" cy="667421"/>
          </a:xfrm>
          <a:prstGeom prst="roundRect">
            <a:avLst>
              <a:gd name="adj" fmla="val 19028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39" name="text38"/>
          <p:cNvSpPr txBox="1"/>
          <p:nvPr/>
        </p:nvSpPr>
        <p:spPr>
          <a:xfrm>
            <a:off x="694944" y="5376672"/>
            <a:ext cx="10790011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06"/>
              </a:lnSpc>
              <a:spcBef>
                <a:spcPts val="0"/>
              </a:spcBef>
              <a:buNone/>
            </a:pPr>
            <a:r>
              <a:rPr lang="en" sz="170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Enforce document permissions during retrieval; cache only within a tenant boundary.</a:t>
            </a:r>
            <a:endParaRPr lang="en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ecurit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1"/>
          <p:cNvSpPr txBox="1"/>
          <p:nvPr/>
        </p:nvSpPr>
        <p:spPr>
          <a:xfrm>
            <a:off x="457200" y="457200"/>
            <a:ext cx="9144091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60"/>
              </a:lnSpc>
              <a:spcBef>
                <a:spcPts val="0"/>
              </a:spcBef>
              <a:buNone/>
            </a:pPr>
            <a:r>
              <a:rPr lang="en" sz="105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TECHNICAL ARCHITECTURE</a:t>
            </a:r>
            <a:endParaRPr lang="en" sz="1050" dirty="0"/>
          </a:p>
        </p:txBody>
      </p:sp>
      <p:sp>
        <p:nvSpPr>
          <p:cNvPr id="3" name="text2"/>
          <p:cNvSpPr>
            <a:spLocks noGrp="1"/>
          </p:cNvSpPr>
          <p:nvPr>
            <p:ph type="title"/>
          </p:nvPr>
        </p:nvSpPr>
        <p:spPr>
          <a:xfrm>
            <a:off x="457200" y="896112"/>
            <a:ext cx="11274552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3150"/>
              </a:lnSpc>
              <a:spcBef>
                <a:spcPts val="0"/>
              </a:spcBef>
              <a:buNone/>
            </a:pPr>
            <a:r>
              <a:rPr lang="en" sz="30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Trust boundaries are part of the architecture.</a:t>
            </a:r>
            <a:endParaRPr lang="en" sz="3000" dirty="0"/>
          </a:p>
        </p:txBody>
      </p:sp>
      <p:sp>
        <p:nvSpPr>
          <p:cNvPr id="4" name="text3"/>
          <p:cNvSpPr txBox="1"/>
          <p:nvPr/>
        </p:nvSpPr>
        <p:spPr>
          <a:xfrm>
            <a:off x="457200" y="1527048"/>
            <a:ext cx="107899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buNone/>
            </a:pPr>
            <a:r>
              <a:rPr lang="en" sz="15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Identity, policy and tool permissions are enforced before an action reaches a system.</a:t>
            </a:r>
            <a:endParaRPr lang="en" sz="1500" dirty="0"/>
          </a:p>
        </p:txBody>
      </p:sp>
      <p:sp>
        <p:nvSpPr>
          <p:cNvPr id="5" name="shape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6176589"/>
            <a:ext cx="11274552" cy="951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6" name="text5"/>
          <p:cNvSpPr txBox="1"/>
          <p:nvPr/>
        </p:nvSpPr>
        <p:spPr>
          <a:xfrm>
            <a:off x="457200" y="6309360"/>
            <a:ext cx="950976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AI Platform — Production Architecture  ·  Illustrative demo</a:t>
            </a:r>
            <a:endParaRPr lang="en" sz="1000" dirty="0"/>
          </a:p>
        </p:txBody>
      </p:sp>
      <p:sp>
        <p:nvSpPr>
          <p:cNvPr id="7" name="text6"/>
          <p:cNvSpPr txBox="1"/>
          <p:nvPr/>
        </p:nvSpPr>
        <p:spPr>
          <a:xfrm>
            <a:off x="10789920" y="6309360"/>
            <a:ext cx="94183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04 / 05</a:t>
            </a:r>
            <a:endParaRPr lang="en" sz="1000" dirty="0"/>
          </a:p>
        </p:txBody>
      </p:sp>
      <p:sp>
        <p:nvSpPr>
          <p:cNvPr id="8" name="free7-surface"/>
          <p:cNvSpPr/>
          <p:nvPr/>
        </p:nvSpPr>
        <p:spPr>
          <a:xfrm>
            <a:off x="457200" y="2377440"/>
            <a:ext cx="3630168" cy="3227832"/>
          </a:xfrm>
          <a:prstGeom prst="roundRect">
            <a:avLst>
              <a:gd name="adj" fmla="val 3935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9" name="icon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2615184"/>
            <a:ext cx="355610" cy="35561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20000" y="13000"/>
                </a:moveTo>
                <a:cubicBezTo>
                  <a:pt x="20000" y="18000"/>
                  <a:pt x="16500" y="20500"/>
                  <a:pt x="12340" y="21950"/>
                </a:cubicBezTo>
                <a:cubicBezTo>
                  <a:pt x="12122" y="22024"/>
                  <a:pt x="11886" y="22020"/>
                  <a:pt x="11670" y="21940"/>
                </a:cubicBezTo>
                <a:cubicBezTo>
                  <a:pt x="7500" y="20500"/>
                  <a:pt x="4000" y="18000"/>
                  <a:pt x="4000" y="13000"/>
                </a:cubicBezTo>
                <a:lnTo>
                  <a:pt x="4000" y="6000"/>
                </a:lnTo>
                <a:cubicBezTo>
                  <a:pt x="4000" y="5448"/>
                  <a:pt x="4448" y="5000"/>
                  <a:pt x="5000" y="5000"/>
                </a:cubicBezTo>
                <a:cubicBezTo>
                  <a:pt x="7000" y="5000"/>
                  <a:pt x="9500" y="3800"/>
                  <a:pt x="11240" y="2280"/>
                </a:cubicBezTo>
                <a:cubicBezTo>
                  <a:pt x="11678" y="1906"/>
                  <a:pt x="12322" y="1906"/>
                  <a:pt x="12760" y="2280"/>
                </a:cubicBezTo>
                <a:cubicBezTo>
                  <a:pt x="14510" y="3810"/>
                  <a:pt x="17000" y="5000"/>
                  <a:pt x="19000" y="5000"/>
                </a:cubicBezTo>
                <a:cubicBezTo>
                  <a:pt x="19552" y="5000"/>
                  <a:pt x="20000" y="5448"/>
                  <a:pt x="20000" y="6000"/>
                </a:cubicBezTo>
                <a:close/>
              </a:path>
              <a:path w="24000" h="24000" fill="none">
                <a:moveTo>
                  <a:pt x="9000" y="12000"/>
                </a:moveTo>
                <a:lnTo>
                  <a:pt x="11000" y="14000"/>
                </a:lnTo>
                <a:lnTo>
                  <a:pt x="15000" y="10000"/>
                </a:lnTo>
              </a:path>
            </a:pathLst>
          </a:custGeom>
          <a:noFill/>
          <a:ln w="29634" cap="rnd">
            <a:solidFill>
              <a:schemeClr val="accent1"/>
            </a:solidFill>
            <a:round/>
          </a:ln>
        </p:spPr>
      </p:sp>
      <p:sp>
        <p:nvSpPr>
          <p:cNvPr id="10" name="text9"/>
          <p:cNvSpPr txBox="1"/>
          <p:nvPr/>
        </p:nvSpPr>
        <p:spPr>
          <a:xfrm>
            <a:off x="685800" y="3182203"/>
            <a:ext cx="3172968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596"/>
              </a:lnSpc>
              <a:spcBef>
                <a:spcPts val="0"/>
              </a:spcBef>
              <a:buNone/>
            </a:pPr>
            <a:r>
              <a:rPr lang="en" sz="22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Identity</a:t>
            </a:r>
            <a:endParaRPr lang="en" sz="2200" dirty="0"/>
          </a:p>
        </p:txBody>
      </p:sp>
      <p:sp>
        <p:nvSpPr>
          <p:cNvPr id="11" name="text10"/>
          <p:cNvSpPr txBox="1"/>
          <p:nvPr/>
        </p:nvSpPr>
        <p:spPr>
          <a:xfrm>
            <a:off x="685800" y="3877056"/>
            <a:ext cx="3172968" cy="1417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30"/>
              </a:lnSpc>
              <a:spcBef>
                <a:spcPts val="0"/>
              </a:spcBef>
              <a:buNone/>
            </a:pPr>
            <a:r>
              <a:rPr lang="en" sz="14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OIDC and short-lived tokens</a:t>
            </a:r>
            <a:endParaRPr lang="en" sz="1400" dirty="0"/>
          </a:p>
          <a:p>
            <a:pPr algn="l">
              <a:lnSpc>
                <a:spcPts val="2030"/>
              </a:lnSpc>
              <a:spcBef>
                <a:spcPts val="490"/>
              </a:spcBef>
              <a:buNone/>
            </a:pPr>
            <a:r>
              <a:rPr lang="en" sz="14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Tenant-scoped service calls</a:t>
            </a:r>
            <a:endParaRPr lang="en" sz="1400" dirty="0"/>
          </a:p>
          <a:p>
            <a:pPr algn="l">
              <a:lnSpc>
                <a:spcPts val="2030"/>
              </a:lnSpc>
              <a:spcBef>
                <a:spcPts val="490"/>
              </a:spcBef>
              <a:buNone/>
            </a:pPr>
            <a:r>
              <a:rPr lang="en" sz="14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Least-privilege credentials</a:t>
            </a:r>
            <a:endParaRPr lang="en" sz="1400" dirty="0"/>
          </a:p>
        </p:txBody>
      </p:sp>
      <p:sp>
        <p:nvSpPr>
          <p:cNvPr id="12" name="free11-surface"/>
          <p:cNvSpPr/>
          <p:nvPr/>
        </p:nvSpPr>
        <p:spPr>
          <a:xfrm>
            <a:off x="4279392" y="2377440"/>
            <a:ext cx="3630168" cy="3227832"/>
          </a:xfrm>
          <a:prstGeom prst="roundRect">
            <a:avLst>
              <a:gd name="adj" fmla="val 3935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3" name="icon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07992" y="2615184"/>
            <a:ext cx="355610" cy="35561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11000" y="16000"/>
                </a:moveTo>
                <a:cubicBezTo>
                  <a:pt x="11000" y="16552"/>
                  <a:pt x="11448" y="17000"/>
                  <a:pt x="12000" y="17000"/>
                </a:cubicBezTo>
                <a:cubicBezTo>
                  <a:pt x="12552" y="17000"/>
                  <a:pt x="13000" y="16552"/>
                  <a:pt x="13000" y="16000"/>
                </a:cubicBezTo>
                <a:cubicBezTo>
                  <a:pt x="13000" y="15448"/>
                  <a:pt x="12552" y="15000"/>
                  <a:pt x="12000" y="15000"/>
                </a:cubicBezTo>
                <a:cubicBezTo>
                  <a:pt x="11448" y="15000"/>
                  <a:pt x="11000" y="15448"/>
                  <a:pt x="11000" y="16000"/>
                </a:cubicBezTo>
                <a:close/>
              </a:path>
              <a:path w="24000" h="24000" fill="none">
                <a:moveTo>
                  <a:pt x="5000" y="10000"/>
                </a:moveTo>
                <a:lnTo>
                  <a:pt x="19000" y="10000"/>
                </a:lnTo>
                <a:cubicBezTo>
                  <a:pt x="20105" y="10000"/>
                  <a:pt x="21000" y="10895"/>
                  <a:pt x="21000" y="12000"/>
                </a:cubicBezTo>
                <a:lnTo>
                  <a:pt x="21000" y="20000"/>
                </a:lnTo>
                <a:cubicBezTo>
                  <a:pt x="21000" y="21105"/>
                  <a:pt x="20105" y="22000"/>
                  <a:pt x="19000" y="22000"/>
                </a:cubicBezTo>
                <a:lnTo>
                  <a:pt x="5000" y="22000"/>
                </a:lnTo>
                <a:cubicBezTo>
                  <a:pt x="3895" y="22000"/>
                  <a:pt x="3000" y="21105"/>
                  <a:pt x="3000" y="20000"/>
                </a:cubicBezTo>
                <a:lnTo>
                  <a:pt x="3000" y="12000"/>
                </a:lnTo>
                <a:cubicBezTo>
                  <a:pt x="3000" y="10895"/>
                  <a:pt x="3895" y="10000"/>
                  <a:pt x="5000" y="10000"/>
                </a:cubicBezTo>
                <a:close/>
              </a:path>
              <a:path w="24000" h="24000" fill="none">
                <a:moveTo>
                  <a:pt x="7000" y="10000"/>
                </a:moveTo>
                <a:lnTo>
                  <a:pt x="7000" y="7000"/>
                </a:lnTo>
                <a:cubicBezTo>
                  <a:pt x="7000" y="4239"/>
                  <a:pt x="9239" y="2000"/>
                  <a:pt x="12000" y="2000"/>
                </a:cubicBezTo>
                <a:cubicBezTo>
                  <a:pt x="14761" y="2000"/>
                  <a:pt x="17000" y="4239"/>
                  <a:pt x="17000" y="7000"/>
                </a:cubicBezTo>
                <a:lnTo>
                  <a:pt x="17000" y="10000"/>
                </a:lnTo>
              </a:path>
            </a:pathLst>
          </a:custGeom>
          <a:noFill/>
          <a:ln w="29634" cap="rnd">
            <a:solidFill>
              <a:srgbClr val="A78BFA"/>
            </a:solidFill>
            <a:round/>
          </a:ln>
        </p:spPr>
      </p:sp>
      <p:sp>
        <p:nvSpPr>
          <p:cNvPr id="14" name="text13"/>
          <p:cNvSpPr txBox="1"/>
          <p:nvPr/>
        </p:nvSpPr>
        <p:spPr>
          <a:xfrm>
            <a:off x="4507992" y="3182203"/>
            <a:ext cx="3172968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596"/>
              </a:lnSpc>
              <a:spcBef>
                <a:spcPts val="0"/>
              </a:spcBef>
              <a:buNone/>
            </a:pPr>
            <a:r>
              <a:rPr lang="en" sz="22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Execution policy</a:t>
            </a:r>
            <a:endParaRPr lang="en" sz="2200" dirty="0"/>
          </a:p>
        </p:txBody>
      </p:sp>
      <p:sp>
        <p:nvSpPr>
          <p:cNvPr id="15" name="text14"/>
          <p:cNvSpPr txBox="1"/>
          <p:nvPr/>
        </p:nvSpPr>
        <p:spPr>
          <a:xfrm>
            <a:off x="4507992" y="3877056"/>
            <a:ext cx="3172968" cy="1417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30"/>
              </a:lnSpc>
              <a:spcBef>
                <a:spcPts val="0"/>
              </a:spcBef>
              <a:buNone/>
            </a:pPr>
            <a:r>
              <a:rPr lang="en" sz="14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Tool allowlists and budgets</a:t>
            </a:r>
            <a:endParaRPr lang="en" sz="1400" dirty="0"/>
          </a:p>
          <a:p>
            <a:pPr algn="l">
              <a:lnSpc>
                <a:spcPts val="2030"/>
              </a:lnSpc>
              <a:spcBef>
                <a:spcPts val="490"/>
              </a:spcBef>
              <a:buNone/>
            </a:pPr>
            <a:r>
              <a:rPr lang="en" sz="14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Human approval for writes</a:t>
            </a:r>
            <a:endParaRPr lang="en" sz="1400" dirty="0"/>
          </a:p>
          <a:p>
            <a:pPr algn="l">
              <a:lnSpc>
                <a:spcPts val="2030"/>
              </a:lnSpc>
              <a:spcBef>
                <a:spcPts val="490"/>
              </a:spcBef>
              <a:buNone/>
            </a:pPr>
            <a:r>
              <a:rPr lang="en" sz="14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Sandboxed execution</a:t>
            </a:r>
            <a:endParaRPr lang="en" sz="1400" dirty="0"/>
          </a:p>
        </p:txBody>
      </p:sp>
      <p:sp>
        <p:nvSpPr>
          <p:cNvPr id="16" name="free15-surface"/>
          <p:cNvSpPr/>
          <p:nvPr/>
        </p:nvSpPr>
        <p:spPr>
          <a:xfrm>
            <a:off x="8101584" y="2377440"/>
            <a:ext cx="3630168" cy="3227832"/>
          </a:xfrm>
          <a:prstGeom prst="roundRect">
            <a:avLst>
              <a:gd name="adj" fmla="val 3935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7" name="icon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30275" y="2615184"/>
            <a:ext cx="355610" cy="35561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3000" y="5000"/>
                </a:moveTo>
                <a:cubicBezTo>
                  <a:pt x="3000" y="6657"/>
                  <a:pt x="7029" y="8000"/>
                  <a:pt x="12000" y="8000"/>
                </a:cubicBezTo>
                <a:cubicBezTo>
                  <a:pt x="16971" y="8000"/>
                  <a:pt x="21000" y="6657"/>
                  <a:pt x="21000" y="5000"/>
                </a:cubicBezTo>
                <a:cubicBezTo>
                  <a:pt x="21000" y="3343"/>
                  <a:pt x="16971" y="2000"/>
                  <a:pt x="12000" y="2000"/>
                </a:cubicBezTo>
                <a:cubicBezTo>
                  <a:pt x="7029" y="2000"/>
                  <a:pt x="3000" y="3343"/>
                  <a:pt x="3000" y="5000"/>
                </a:cubicBezTo>
                <a:close/>
              </a:path>
              <a:path w="24000" h="24000" fill="none">
                <a:moveTo>
                  <a:pt x="3000" y="5000"/>
                </a:moveTo>
                <a:lnTo>
                  <a:pt x="3000" y="19000"/>
                </a:lnTo>
                <a:cubicBezTo>
                  <a:pt x="3000" y="20657"/>
                  <a:pt x="7029" y="22000"/>
                  <a:pt x="12000" y="22000"/>
                </a:cubicBezTo>
                <a:cubicBezTo>
                  <a:pt x="16971" y="22000"/>
                  <a:pt x="21000" y="20657"/>
                  <a:pt x="21000" y="19000"/>
                </a:cubicBezTo>
                <a:lnTo>
                  <a:pt x="21000" y="5000"/>
                </a:lnTo>
              </a:path>
              <a:path w="24000" h="24000" fill="none">
                <a:moveTo>
                  <a:pt x="3000" y="12000"/>
                </a:moveTo>
                <a:cubicBezTo>
                  <a:pt x="3000" y="13657"/>
                  <a:pt x="7029" y="15000"/>
                  <a:pt x="12000" y="15000"/>
                </a:cubicBezTo>
                <a:cubicBezTo>
                  <a:pt x="16971" y="15000"/>
                  <a:pt x="21000" y="13657"/>
                  <a:pt x="21000" y="12000"/>
                </a:cubicBezTo>
              </a:path>
            </a:pathLst>
          </a:custGeom>
          <a:noFill/>
          <a:ln w="29634" cap="rnd">
            <a:solidFill>
              <a:srgbClr val="2DD4BF"/>
            </a:solidFill>
            <a:round/>
          </a:ln>
        </p:spPr>
      </p:sp>
      <p:sp>
        <p:nvSpPr>
          <p:cNvPr id="18" name="text17"/>
          <p:cNvSpPr txBox="1"/>
          <p:nvPr/>
        </p:nvSpPr>
        <p:spPr>
          <a:xfrm>
            <a:off x="8330275" y="3182203"/>
            <a:ext cx="3172968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596"/>
              </a:lnSpc>
              <a:spcBef>
                <a:spcPts val="0"/>
              </a:spcBef>
              <a:buNone/>
            </a:pPr>
            <a:r>
              <a:rPr lang="en" sz="22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Audit and data</a:t>
            </a:r>
            <a:endParaRPr lang="en" sz="2200" dirty="0"/>
          </a:p>
        </p:txBody>
      </p:sp>
      <p:sp>
        <p:nvSpPr>
          <p:cNvPr id="19" name="text18"/>
          <p:cNvSpPr txBox="1"/>
          <p:nvPr/>
        </p:nvSpPr>
        <p:spPr>
          <a:xfrm>
            <a:off x="8330275" y="3877056"/>
            <a:ext cx="3172968" cy="1417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30"/>
              </a:lnSpc>
              <a:spcBef>
                <a:spcPts val="0"/>
              </a:spcBef>
              <a:buNone/>
            </a:pPr>
            <a:r>
              <a:rPr lang="en" sz="14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Encrypted storage and transport</a:t>
            </a:r>
            <a:endParaRPr lang="en" sz="1400" dirty="0"/>
          </a:p>
          <a:p>
            <a:pPr algn="l">
              <a:lnSpc>
                <a:spcPts val="2030"/>
              </a:lnSpc>
              <a:spcBef>
                <a:spcPts val="490"/>
              </a:spcBef>
              <a:buNone/>
            </a:pPr>
            <a:r>
              <a:rPr lang="en" sz="14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Redacted operational logs</a:t>
            </a:r>
            <a:endParaRPr lang="en" sz="1400" dirty="0"/>
          </a:p>
          <a:p>
            <a:pPr algn="l">
              <a:lnSpc>
                <a:spcPts val="2030"/>
              </a:lnSpc>
              <a:spcBef>
                <a:spcPts val="490"/>
              </a:spcBef>
              <a:buNone/>
            </a:pPr>
            <a:r>
              <a:rPr lang="en" sz="14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Immutable action history</a:t>
            </a:r>
            <a:endParaRPr lang="en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operatio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1"/>
          <p:cNvSpPr txBox="1"/>
          <p:nvPr/>
        </p:nvSpPr>
        <p:spPr>
          <a:xfrm>
            <a:off x="457200" y="457200"/>
            <a:ext cx="9144091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60"/>
              </a:lnSpc>
              <a:spcBef>
                <a:spcPts val="0"/>
              </a:spcBef>
              <a:buNone/>
            </a:pPr>
            <a:r>
              <a:rPr lang="en" sz="105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TECHNICAL ARCHITECTURE</a:t>
            </a:r>
            <a:endParaRPr lang="en" sz="1050" dirty="0"/>
          </a:p>
        </p:txBody>
      </p:sp>
      <p:sp>
        <p:nvSpPr>
          <p:cNvPr id="3" name="text2"/>
          <p:cNvSpPr>
            <a:spLocks noGrp="1"/>
          </p:cNvSpPr>
          <p:nvPr>
            <p:ph type="title"/>
          </p:nvPr>
        </p:nvSpPr>
        <p:spPr>
          <a:xfrm>
            <a:off x="457200" y="896112"/>
            <a:ext cx="11274552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3150"/>
              </a:lnSpc>
              <a:spcBef>
                <a:spcPts val="0"/>
              </a:spcBef>
              <a:buNone/>
            </a:pPr>
            <a:r>
              <a:rPr lang="en" sz="30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Ship safely. Observe continuously.</a:t>
            </a:r>
            <a:endParaRPr lang="en" sz="3000" dirty="0"/>
          </a:p>
        </p:txBody>
      </p:sp>
      <p:sp>
        <p:nvSpPr>
          <p:cNvPr id="4" name="text3"/>
          <p:cNvSpPr txBox="1"/>
          <p:nvPr/>
        </p:nvSpPr>
        <p:spPr>
          <a:xfrm>
            <a:off x="457200" y="1527048"/>
            <a:ext cx="107899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buNone/>
            </a:pPr>
            <a:r>
              <a:rPr lang="en" sz="15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Illustrative service targets: 99.9% availability and p95 first token below 1.5 seconds.</a:t>
            </a:r>
            <a:endParaRPr lang="en" sz="1500" dirty="0"/>
          </a:p>
        </p:txBody>
      </p:sp>
      <p:sp>
        <p:nvSpPr>
          <p:cNvPr id="5" name="shape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6176589"/>
            <a:ext cx="11274552" cy="951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6" name="text5"/>
          <p:cNvSpPr txBox="1"/>
          <p:nvPr/>
        </p:nvSpPr>
        <p:spPr>
          <a:xfrm>
            <a:off x="457200" y="6309360"/>
            <a:ext cx="950976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AI Platform — Production Architecture  ·  Illustrative demo</a:t>
            </a:r>
            <a:endParaRPr lang="en" sz="1000" dirty="0"/>
          </a:p>
        </p:txBody>
      </p:sp>
      <p:sp>
        <p:nvSpPr>
          <p:cNvPr id="7" name="text6"/>
          <p:cNvSpPr txBox="1"/>
          <p:nvPr/>
        </p:nvSpPr>
        <p:spPr>
          <a:xfrm>
            <a:off x="10789920" y="6309360"/>
            <a:ext cx="94183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05 / 05</a:t>
            </a:r>
            <a:endParaRPr lang="en" sz="1000" dirty="0"/>
          </a:p>
        </p:txBody>
      </p:sp>
      <p:sp>
        <p:nvSpPr>
          <p:cNvPr id="8" name="free7-surface"/>
          <p:cNvSpPr/>
          <p:nvPr/>
        </p:nvSpPr>
        <p:spPr>
          <a:xfrm>
            <a:off x="457200" y="2468880"/>
            <a:ext cx="2615184" cy="1920240"/>
          </a:xfrm>
          <a:prstGeom prst="roundRect">
            <a:avLst>
              <a:gd name="adj" fmla="val 6614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9" name="text8"/>
          <p:cNvSpPr txBox="1"/>
          <p:nvPr/>
        </p:nvSpPr>
        <p:spPr>
          <a:xfrm>
            <a:off x="640080" y="2633472"/>
            <a:ext cx="2249424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01</a:t>
            </a:r>
            <a:endParaRPr lang="en" sz="1300" dirty="0"/>
          </a:p>
        </p:txBody>
      </p:sp>
      <p:sp>
        <p:nvSpPr>
          <p:cNvPr id="10" name="text9"/>
          <p:cNvSpPr txBox="1"/>
          <p:nvPr/>
        </p:nvSpPr>
        <p:spPr>
          <a:xfrm>
            <a:off x="640080" y="3108960"/>
            <a:ext cx="2249424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124"/>
              </a:lnSpc>
              <a:spcBef>
                <a:spcPts val="0"/>
              </a:spcBef>
              <a:buNone/>
            </a:pPr>
            <a:r>
              <a:rPr lang="en" sz="18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Build</a:t>
            </a:r>
            <a:endParaRPr lang="en" sz="1800" dirty="0"/>
          </a:p>
        </p:txBody>
      </p:sp>
      <p:sp>
        <p:nvSpPr>
          <p:cNvPr id="11" name="text10"/>
          <p:cNvSpPr txBox="1"/>
          <p:nvPr/>
        </p:nvSpPr>
        <p:spPr>
          <a:xfrm>
            <a:off x="640080" y="3593683"/>
            <a:ext cx="224942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CI runs unit, integration and policy checks.</a:t>
            </a:r>
            <a:endParaRPr lang="en" sz="1300" dirty="0"/>
          </a:p>
        </p:txBody>
      </p:sp>
      <p:sp>
        <p:nvSpPr>
          <p:cNvPr id="12" name="shape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36392" y="3264408"/>
            <a:ext cx="137160" cy="219456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3" name="free12-surface"/>
          <p:cNvSpPr/>
          <p:nvPr/>
        </p:nvSpPr>
        <p:spPr>
          <a:xfrm>
            <a:off x="3346704" y="2468880"/>
            <a:ext cx="2615184" cy="1920240"/>
          </a:xfrm>
          <a:prstGeom prst="roundRect">
            <a:avLst>
              <a:gd name="adj" fmla="val 6614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4" name="text13"/>
          <p:cNvSpPr txBox="1"/>
          <p:nvPr/>
        </p:nvSpPr>
        <p:spPr>
          <a:xfrm>
            <a:off x="3529584" y="2633472"/>
            <a:ext cx="2249424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02</a:t>
            </a:r>
            <a:endParaRPr lang="en" sz="1300" dirty="0"/>
          </a:p>
        </p:txBody>
      </p:sp>
      <p:sp>
        <p:nvSpPr>
          <p:cNvPr id="15" name="text14"/>
          <p:cNvSpPr txBox="1"/>
          <p:nvPr/>
        </p:nvSpPr>
        <p:spPr>
          <a:xfrm>
            <a:off x="3529584" y="3108960"/>
            <a:ext cx="2249424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124"/>
              </a:lnSpc>
              <a:spcBef>
                <a:spcPts val="0"/>
              </a:spcBef>
              <a:buNone/>
            </a:pPr>
            <a:r>
              <a:rPr lang="en" sz="18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Evaluate</a:t>
            </a:r>
            <a:endParaRPr lang="en" sz="1800" dirty="0"/>
          </a:p>
        </p:txBody>
      </p:sp>
      <p:sp>
        <p:nvSpPr>
          <p:cNvPr id="16" name="text15"/>
          <p:cNvSpPr txBox="1"/>
          <p:nvPr/>
        </p:nvSpPr>
        <p:spPr>
          <a:xfrm>
            <a:off x="3529584" y="3593683"/>
            <a:ext cx="224942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Versioned datasets score quality and safety.</a:t>
            </a:r>
            <a:endParaRPr lang="en" sz="1300" dirty="0"/>
          </a:p>
        </p:txBody>
      </p:sp>
      <p:sp>
        <p:nvSpPr>
          <p:cNvPr id="17" name="shape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25896" y="3264408"/>
            <a:ext cx="137160" cy="219456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8" name="free17-surface"/>
          <p:cNvSpPr/>
          <p:nvPr/>
        </p:nvSpPr>
        <p:spPr>
          <a:xfrm>
            <a:off x="6236208" y="2468880"/>
            <a:ext cx="2615184" cy="1920240"/>
          </a:xfrm>
          <a:prstGeom prst="roundRect">
            <a:avLst>
              <a:gd name="adj" fmla="val 6614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9" name="text18"/>
          <p:cNvSpPr txBox="1"/>
          <p:nvPr/>
        </p:nvSpPr>
        <p:spPr>
          <a:xfrm>
            <a:off x="6419088" y="2633472"/>
            <a:ext cx="2249424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03</a:t>
            </a:r>
            <a:endParaRPr lang="en" sz="1300" dirty="0"/>
          </a:p>
        </p:txBody>
      </p:sp>
      <p:sp>
        <p:nvSpPr>
          <p:cNvPr id="20" name="text19"/>
          <p:cNvSpPr txBox="1"/>
          <p:nvPr/>
        </p:nvSpPr>
        <p:spPr>
          <a:xfrm>
            <a:off x="6419088" y="3108960"/>
            <a:ext cx="2249424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124"/>
              </a:lnSpc>
              <a:spcBef>
                <a:spcPts val="0"/>
              </a:spcBef>
              <a:buNone/>
            </a:pPr>
            <a:r>
              <a:rPr lang="en" sz="18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Canary</a:t>
            </a:r>
            <a:endParaRPr lang="en" sz="1800" dirty="0"/>
          </a:p>
        </p:txBody>
      </p:sp>
      <p:sp>
        <p:nvSpPr>
          <p:cNvPr id="21" name="text20"/>
          <p:cNvSpPr txBox="1"/>
          <p:nvPr/>
        </p:nvSpPr>
        <p:spPr>
          <a:xfrm>
            <a:off x="6419088" y="3593683"/>
            <a:ext cx="224942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Route a small share of traffic to the new release.</a:t>
            </a:r>
            <a:endParaRPr lang="en" sz="1300" dirty="0"/>
          </a:p>
        </p:txBody>
      </p:sp>
      <p:sp>
        <p:nvSpPr>
          <p:cNvPr id="22" name="shape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15400" y="3264408"/>
            <a:ext cx="137160" cy="219456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3" name="free22-surface"/>
          <p:cNvSpPr/>
          <p:nvPr/>
        </p:nvSpPr>
        <p:spPr>
          <a:xfrm>
            <a:off x="9125712" y="2468880"/>
            <a:ext cx="2615184" cy="1920240"/>
          </a:xfrm>
          <a:prstGeom prst="roundRect">
            <a:avLst>
              <a:gd name="adj" fmla="val 6614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24" name="text23"/>
          <p:cNvSpPr txBox="1"/>
          <p:nvPr/>
        </p:nvSpPr>
        <p:spPr>
          <a:xfrm>
            <a:off x="9308592" y="2633472"/>
            <a:ext cx="2249424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04</a:t>
            </a:r>
            <a:endParaRPr lang="en" sz="1300" dirty="0"/>
          </a:p>
        </p:txBody>
      </p:sp>
      <p:sp>
        <p:nvSpPr>
          <p:cNvPr id="25" name="text24"/>
          <p:cNvSpPr txBox="1"/>
          <p:nvPr/>
        </p:nvSpPr>
        <p:spPr>
          <a:xfrm>
            <a:off x="9308592" y="3108960"/>
            <a:ext cx="2249424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124"/>
              </a:lnSpc>
              <a:spcBef>
                <a:spcPts val="0"/>
              </a:spcBef>
              <a:buNone/>
            </a:pPr>
            <a:r>
              <a:rPr lang="en" sz="18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Operate</a:t>
            </a:r>
            <a:endParaRPr lang="en" sz="1800" dirty="0"/>
          </a:p>
        </p:txBody>
      </p:sp>
      <p:sp>
        <p:nvSpPr>
          <p:cNvPr id="26" name="text25"/>
          <p:cNvSpPr txBox="1"/>
          <p:nvPr/>
        </p:nvSpPr>
        <p:spPr>
          <a:xfrm>
            <a:off x="9308592" y="3593683"/>
            <a:ext cx="224942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Alert on SLO burn and roll back on regression.</a:t>
            </a:r>
            <a:endParaRPr lang="en" sz="1300" dirty="0"/>
          </a:p>
        </p:txBody>
      </p:sp>
      <p:sp>
        <p:nvSpPr>
          <p:cNvPr id="27" name="free26-surface"/>
          <p:cNvSpPr/>
          <p:nvPr/>
        </p:nvSpPr>
        <p:spPr>
          <a:xfrm>
            <a:off x="457200" y="5230368"/>
            <a:ext cx="11274552" cy="667421"/>
          </a:xfrm>
          <a:prstGeom prst="roundRect">
            <a:avLst>
              <a:gd name="adj" fmla="val 19028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28" name="text27"/>
          <p:cNvSpPr txBox="1"/>
          <p:nvPr/>
        </p:nvSpPr>
        <p:spPr>
          <a:xfrm>
            <a:off x="694944" y="5376672"/>
            <a:ext cx="10790011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06"/>
              </a:lnSpc>
              <a:spcBef>
                <a:spcPts val="0"/>
              </a:spcBef>
              <a:buNone/>
            </a:pPr>
            <a:r>
              <a:rPr lang="en" sz="170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Kubernetes runs the platform; observability connects release versions to live behavior.</a:t>
            </a:r>
            <a:endParaRPr lang="en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I Platform — Production Architecture">
  <a:themeElements>
    <a:clrScheme name="AI Platform — Production Architecture">
      <a:dk1>
        <a:srgbClr val="0A1022"/>
      </a:dk1>
      <a:lt1>
        <a:srgbClr val="E8EDF7"/>
      </a:lt1>
      <a:dk2>
        <a:srgbClr val="111A33"/>
      </a:dk2>
      <a:lt2>
        <a:srgbClr val="97A3BF"/>
      </a:lt2>
      <a:accent1>
        <a:srgbClr val="38BDF8"/>
      </a:accent1>
      <a:accent2>
        <a:srgbClr val="152040"/>
      </a:accent2>
      <a:accent3>
        <a:srgbClr val="231B4D"/>
      </a:accent3>
      <a:accent4>
        <a:srgbClr val="0D1530"/>
      </a:accent4>
      <a:accent5>
        <a:srgbClr val="0E1730"/>
      </a:accent5>
      <a:accent6>
        <a:srgbClr val="2A3757"/>
      </a:accent6>
      <a:hlink>
        <a:srgbClr val="38BDF8"/>
      </a:hlink>
      <a:folHlink>
        <a:srgbClr val="97A3BF"/>
      </a:folHlink>
    </a:clrScheme>
    <a:fontScheme name="AI Platform — Production Architecture">
      <a:majorFont>
        <a:latin typeface="Helvetica Neue"/>
        <a:ea typeface=""/>
        <a:cs typeface=""/>
      </a:majorFont>
      <a:minorFont>
        <a:latin typeface="Helvetica Neue"/>
        <a:ea typeface=""/>
        <a:cs typeface=""/>
      </a:minorFont>
    </a:fontScheme>
    <a:fmtScheme name="AI Platform — Production Architecture">
      <a:fillStyleLst>
        <a:solidFill>
          <a:schemeClr val="phClr"/>
        </a:solidFill>
        <a:solidFill>
          <a:schemeClr val="phClr">
            <a:tint val="60000"/>
          </a:schemeClr>
        </a:solidFill>
        <a:solidFill>
          <a:schemeClr val="phClr">
            <a:shade val="80000"/>
          </a:schemeClr>
        </a:soli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90000"/>
          </a:schemeClr>
        </a:solidFill>
      </a:bgFillStyleLst>
    </a:fmtScheme>
  </a:themeElements>
  <a:objectDefaults/>
  <a:extraClrSchemeLst/>
  <a:custClrLst>
    <a:custClr name="s2skyDim">
      <a:srgbClr val="1E4466"/>
    </a:custClr>
    <a:custClr name="s2violet">
      <a:srgbClr val="A78BFA"/>
    </a:custClr>
    <a:custClr name="s2violetDim">
      <a:srgbClr val="433779"/>
    </a:custClr>
    <a:custClr name="s2teal">
      <a:srgbClr val="2DD4BF"/>
    </a:custClr>
    <a:custClr name="s2tealDim">
      <a:srgbClr val="1A5552"/>
    </a:custClr>
    <a:custClr name="s2amber">
      <a:srgbClr val="FBBF24"/>
    </a:custClr>
    <a:custClr name="s2amberDim">
      <a:srgbClr val="5A4514"/>
    </a:custClr>
    <a:custClr name="s2grid">
      <a:srgbClr val="1A2442"/>
    </a:custClr>
  </a:custClrLst>
</a:theme>
</file>

<file path=ppt/theme/theme2.xml><?xml version="1.0" encoding="utf-8"?>
<a:theme xmlns:a="http://schemas.openxmlformats.org/drawingml/2006/main" name="Notes">
  <a:themeElements>
    <a:clrScheme name="Notes">
      <a:dk1>
        <a:srgbClr val="0A1022"/>
      </a:dk1>
      <a:lt1>
        <a:srgbClr val="E8EDF7"/>
      </a:lt1>
      <a:dk2>
        <a:srgbClr val="111A33"/>
      </a:dk2>
      <a:lt2>
        <a:srgbClr val="97A3BF"/>
      </a:lt2>
      <a:accent1>
        <a:srgbClr val="38BDF8"/>
      </a:accent1>
      <a:accent2>
        <a:srgbClr val="152040"/>
      </a:accent2>
      <a:accent3>
        <a:srgbClr val="231B4D"/>
      </a:accent3>
      <a:accent4>
        <a:srgbClr val="0D1530"/>
      </a:accent4>
      <a:accent5>
        <a:srgbClr val="0E1730"/>
      </a:accent5>
      <a:accent6>
        <a:srgbClr val="2A3757"/>
      </a:accent6>
      <a:hlink>
        <a:srgbClr val="38BDF8"/>
      </a:hlink>
      <a:folHlink>
        <a:srgbClr val="97A3BF"/>
      </a:folHlink>
    </a:clrScheme>
    <a:fontScheme name="Notes">
      <a:majorFont>
        <a:latin typeface="Helvetica Neue"/>
        <a:ea typeface=""/>
        <a:cs typeface=""/>
      </a:majorFont>
      <a:minorFont>
        <a:latin typeface="Helvetica Neue"/>
        <a:ea typeface=""/>
        <a:cs typeface=""/>
      </a:minorFont>
    </a:fontScheme>
    <a:fmtScheme name="Notes">
      <a:fillStyleLst>
        <a:solidFill>
          <a:schemeClr val="phClr"/>
        </a:solidFill>
        <a:solidFill>
          <a:schemeClr val="phClr">
            <a:tint val="60000"/>
          </a:schemeClr>
        </a:solidFill>
        <a:solidFill>
          <a:schemeClr val="phClr">
            <a:shade val="80000"/>
          </a:schemeClr>
        </a:soli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90000"/>
          </a:schemeClr>
        </a:solidFill>
      </a:bgFillStyleLst>
    </a:fmtScheme>
  </a:themeElements>
  <a:objectDefaults/>
  <a:extraClrSchemeLst/>
  <a:custClrLst>
    <a:custClr name="s2skyDim">
      <a:srgbClr val="1E4466"/>
    </a:custClr>
    <a:custClr name="s2violet">
      <a:srgbClr val="A78BFA"/>
    </a:custClr>
    <a:custClr name="s2violetDim">
      <a:srgbClr val="433779"/>
    </a:custClr>
    <a:custClr name="s2teal">
      <a:srgbClr val="2DD4BF"/>
    </a:custClr>
    <a:custClr name="s2tealDim">
      <a:srgbClr val="1A5552"/>
    </a:custClr>
    <a:custClr name="s2amber">
      <a:srgbClr val="FBBF24"/>
    </a:custClr>
    <a:custClr name="s2amberDim">
      <a:srgbClr val="5A4514"/>
    </a:custClr>
    <a:custClr name="s2grid">
      <a:srgbClr val="1A2442"/>
    </a:custClr>
  </a:custClr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Slide Agent</Application>
  <Slides>5</Slides>
  <Notes>5</Notes>
  <HiddenSlides>0</HiddenSlides>
  <AppVersion>2.0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Platform — Production Architecture</dc:title>
  <dc:language>en</dc:language>
  <dcterms:created xsi:type="dcterms:W3CDTF">2026-10-02T08:42:52Z</dcterms:created>
  <dcterms:modified xsi:type="dcterms:W3CDTF">2026-10-02T08:42:52Z</dcterms:modified>
</cp:coreProperties>
</file>