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embeddedFontLst>
    <p:embeddedFont>
      <p:font typeface="Avenir Next"/>
      <p:regular r:id="rId15"/>
      <p:bold r:id="rId12"/>
      <p:italic r:id="rId14"/>
      <p:boldItalic r:id="rId13"/>
    </p:embeddedFont>
    <p:embeddedFont>
      <p:font typeface="Avenir Next Heavy"/>
      <p:regular r:id="rId17"/>
      <p:italic r:id="rId16"/>
    </p:embeddedFont>
    <p:embeddedFont>
      <p:font typeface="Menlo"/>
      <p:regular r:id="rId21"/>
      <p:bold r:id="rId18"/>
      <p:italic r:id="rId20"/>
      <p:boldItalic r:id="rId19"/>
    </p:embeddedFont>
  </p:embeddedFontLst>
  <p:defaultTextStyle>
    <a:lvl1pPr marL="0" indent="0" algn="l" defTabSz="914400" rtl="0" eaLnBrk="1" latinLnBrk="0" hangingPunct="1">
      <a:lnSpc>
        <a:spcPct val="100000"/>
      </a:lnSpc>
      <a:spcBef>
        <a:spcPts val="0"/>
      </a:spcBef>
      <a:buNone/>
      <a:defRPr sz="1600" kern="1200">
        <a:solidFill>
          <a:schemeClr val="tx1"/>
        </a:solidFill>
        <a:latin typeface="+mn-lt"/>
        <a:ea typeface="+mn-lt"/>
        <a:cs typeface="+mn-lt"/>
      </a:defRPr>
    </a:lvl1pPr>
    <a:lvl2pPr marL="0" indent="0" algn="l" defTabSz="914400" rtl="0" eaLnBrk="1" latinLnBrk="0" hangingPunct="1">
      <a:lnSpc>
        <a:spcPct val="100000"/>
      </a:lnSpc>
      <a:spcBef>
        <a:spcPts val="0"/>
      </a:spcBef>
      <a:buNone/>
      <a:defRPr sz="1600" kern="1200">
        <a:solidFill>
          <a:schemeClr val="tx1"/>
        </a:solidFill>
        <a:latin typeface="+mn-lt"/>
        <a:ea typeface="+mn-lt"/>
        <a:cs typeface="+mn-lt"/>
      </a:defRPr>
    </a:lvl2pPr>
    <a:lvl3pPr marL="0" indent="0" algn="l" defTabSz="914400" rtl="0" eaLnBrk="1" latinLnBrk="0" hangingPunct="1">
      <a:lnSpc>
        <a:spcPct val="100000"/>
      </a:lnSpc>
      <a:spcBef>
        <a:spcPts val="0"/>
      </a:spcBef>
      <a:buNone/>
      <a:defRPr sz="1600" kern="1200">
        <a:solidFill>
          <a:schemeClr val="tx1"/>
        </a:solidFill>
        <a:latin typeface="+mn-lt"/>
        <a:ea typeface="+mn-lt"/>
        <a:cs typeface="+mn-lt"/>
      </a:defRPr>
    </a:lvl3pPr>
    <a:lvl4pPr marL="0" indent="0" algn="l" defTabSz="914400" rtl="0" eaLnBrk="1" latinLnBrk="0" hangingPunct="1">
      <a:lnSpc>
        <a:spcPct val="100000"/>
      </a:lnSpc>
      <a:spcBef>
        <a:spcPts val="0"/>
      </a:spcBef>
      <a:buNone/>
      <a:defRPr sz="1600" kern="1200">
        <a:solidFill>
          <a:schemeClr val="tx1"/>
        </a:solidFill>
        <a:latin typeface="+mn-lt"/>
        <a:ea typeface="+mn-lt"/>
        <a:cs typeface="+mn-lt"/>
      </a:defRPr>
    </a:lvl4pPr>
    <a:lvl5pPr marL="0" indent="0" algn="l" defTabSz="914400" rtl="0" eaLnBrk="1" latinLnBrk="0" hangingPunct="1">
      <a:lnSpc>
        <a:spcPct val="100000"/>
      </a:lnSpc>
      <a:spcBef>
        <a:spcPts val="0"/>
      </a:spcBef>
      <a:buNone/>
      <a:defRPr sz="1600" kern="1200">
        <a:solidFill>
          <a:schemeClr val="tx1"/>
        </a:solidFill>
        <a:latin typeface="+mn-lt"/>
        <a:ea typeface="+mn-lt"/>
        <a:cs typeface="+mn-lt"/>
      </a:defRPr>
    </a:lvl5pPr>
    <a:lvl6pPr marL="0" indent="0" algn="l" defTabSz="914400" rtl="0" eaLnBrk="1" latinLnBrk="0" hangingPunct="1">
      <a:lnSpc>
        <a:spcPct val="100000"/>
      </a:lnSpc>
      <a:spcBef>
        <a:spcPts val="0"/>
      </a:spcBef>
      <a:buNone/>
      <a:defRPr sz="1600" kern="1200">
        <a:solidFill>
          <a:schemeClr val="tx1"/>
        </a:solidFill>
        <a:latin typeface="+mn-lt"/>
        <a:ea typeface="+mn-lt"/>
        <a:cs typeface="+mn-lt"/>
      </a:defRPr>
    </a:lvl6pPr>
    <a:lvl7pPr marL="0" indent="0" algn="l" defTabSz="914400" rtl="0" eaLnBrk="1" latinLnBrk="0" hangingPunct="1">
      <a:lnSpc>
        <a:spcPct val="100000"/>
      </a:lnSpc>
      <a:spcBef>
        <a:spcPts val="0"/>
      </a:spcBef>
      <a:buNone/>
      <a:defRPr sz="1600" kern="1200">
        <a:solidFill>
          <a:schemeClr val="tx1"/>
        </a:solidFill>
        <a:latin typeface="+mn-lt"/>
        <a:ea typeface="+mn-lt"/>
        <a:cs typeface="+mn-lt"/>
      </a:defRPr>
    </a:lvl7pPr>
    <a:lvl8pPr marL="0" indent="0" algn="l" defTabSz="914400" rtl="0" eaLnBrk="1" latinLnBrk="0" hangingPunct="1">
      <a:lnSpc>
        <a:spcPct val="100000"/>
      </a:lnSpc>
      <a:spcBef>
        <a:spcPts val="0"/>
      </a:spcBef>
      <a:buNone/>
      <a:defRPr sz="1600" kern="1200">
        <a:solidFill>
          <a:schemeClr val="tx1"/>
        </a:solidFill>
        <a:latin typeface="+mn-lt"/>
        <a:ea typeface="+mn-lt"/>
        <a:cs typeface="+mn-lt"/>
      </a:defRPr>
    </a:lvl8pPr>
    <a:lvl9pPr marL="0" indent="0" algn="l" defTabSz="914400" rtl="0" eaLnBrk="1" latinLnBrk="0" hangingPunct="1">
      <a:lnSpc>
        <a:spcPct val="100000"/>
      </a:lnSpc>
      <a:spcBef>
        <a:spcPts val="0"/>
      </a:spcBef>
      <a:buNone/>
      <a:defRPr sz="16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theme" Target="theme/theme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ableStyles" Target="tableStyles.xml"/><Relationship Id="rId12" Type="http://schemas.openxmlformats.org/officeDocument/2006/relationships/font" Target="fonts/font1.fntdata"/><Relationship Id="rId13" Type="http://schemas.openxmlformats.org/officeDocument/2006/relationships/font" Target="fonts/font2.fntdata"/><Relationship Id="rId14" Type="http://schemas.openxmlformats.org/officeDocument/2006/relationships/font" Target="fonts/font3.fntdata"/><Relationship Id="rId15" Type="http://schemas.openxmlformats.org/officeDocument/2006/relationships/font" Target="fonts/font4.fntdata"/><Relationship Id="rId16" Type="http://schemas.openxmlformats.org/officeDocument/2006/relationships/font" Target="fonts/font5.fntdata"/><Relationship Id="rId17" Type="http://schemas.openxmlformats.org/officeDocument/2006/relationships/font" Target="fonts/font6.fntdata"/><Relationship Id="rId18" Type="http://schemas.openxmlformats.org/officeDocument/2006/relationships/font" Target="fonts/font7.fntdata"/><Relationship Id="rId19" Type="http://schemas.openxmlformats.org/officeDocument/2006/relationships/font" Target="fonts/font8.fntdata"/><Relationship Id="rId20" Type="http://schemas.openxmlformats.org/officeDocument/2006/relationships/font" Target="fonts/font9.fntdata"/><Relationship Id="rId21" Type="http://schemas.openxmlformats.org/officeDocument/2006/relationships/font" Target="fonts/font10.fntdata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"/>
          <p:cNvSpPr>
            <a:spLocks noGrp="1"/>
          </p:cNvSpPr>
          <p:nvPr>
            <p:ph type="sldImg" idx="2"/>
          </p:nvPr>
        </p:nvSpPr>
        <p:spPr>
          <a:xfrm>
            <a:off x="1042416" y="685800"/>
            <a:ext cx="4773168" cy="2688336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"/>
          <p:cNvSpPr>
            <a:spLocks noGrp="1"/>
          </p:cNvSpPr>
          <p:nvPr>
            <p:ph type="body" idx="3"/>
          </p:nvPr>
        </p:nvSpPr>
        <p:spPr>
          <a:xfrm>
            <a:off x="685800" y="3657600"/>
            <a:ext cx="5486400" cy="4297680"/>
          </a:xfrm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indent="0" algn="l" defTabSz="914400" rtl="0" eaLnBrk="1" latinLnBrk="0" hangingPunct="1">
      <a:lnSpc>
        <a:spcPct val="100000"/>
      </a:lnSpc>
      <a:spcBef>
        <a:spcPts val="0"/>
      </a:spcBef>
      <a:buNone/>
      <a:defRPr sz="1200" kern="1200">
        <a:solidFill>
          <a:schemeClr val="tx1"/>
        </a:solidFill>
        <a:latin typeface="+mn-lt"/>
        <a:ea typeface="+mn-lt"/>
        <a:cs typeface="+mn-lt"/>
      </a:defRPr>
    </a:lvl1pPr>
    <a:lvl2pPr marL="0" indent="0" algn="l" defTabSz="914400" rtl="0" eaLnBrk="1" latinLnBrk="0" hangingPunct="1">
      <a:lnSpc>
        <a:spcPct val="100000"/>
      </a:lnSpc>
      <a:spcBef>
        <a:spcPts val="0"/>
      </a:spcBef>
      <a:buNone/>
      <a:defRPr sz="1200" kern="1200">
        <a:solidFill>
          <a:schemeClr val="tx1"/>
        </a:solidFill>
        <a:latin typeface="+mn-lt"/>
        <a:ea typeface="+mn-lt"/>
        <a:cs typeface="+mn-lt"/>
      </a:defRPr>
    </a:lvl2pPr>
    <a:lvl3pPr marL="0" indent="0" algn="l" defTabSz="914400" rtl="0" eaLnBrk="1" latinLnBrk="0" hangingPunct="1">
      <a:lnSpc>
        <a:spcPct val="100000"/>
      </a:lnSpc>
      <a:spcBef>
        <a:spcPts val="0"/>
      </a:spcBef>
      <a:buNone/>
      <a:defRPr sz="1200" kern="1200">
        <a:solidFill>
          <a:schemeClr val="tx1"/>
        </a:solidFill>
        <a:latin typeface="+mn-lt"/>
        <a:ea typeface="+mn-lt"/>
        <a:cs typeface="+mn-lt"/>
      </a:defRPr>
    </a:lvl3pPr>
    <a:lvl4pPr marL="0" indent="0" algn="l" defTabSz="914400" rtl="0" eaLnBrk="1" latinLnBrk="0" hangingPunct="1">
      <a:lnSpc>
        <a:spcPct val="100000"/>
      </a:lnSpc>
      <a:spcBef>
        <a:spcPts val="0"/>
      </a:spcBef>
      <a:buNone/>
      <a:defRPr sz="1200" kern="1200">
        <a:solidFill>
          <a:schemeClr val="tx1"/>
        </a:solidFill>
        <a:latin typeface="+mn-lt"/>
        <a:ea typeface="+mn-lt"/>
        <a:cs typeface="+mn-lt"/>
      </a:defRPr>
    </a:lvl4pPr>
    <a:lvl5pPr marL="0" indent="0" algn="l" defTabSz="914400" rtl="0" eaLnBrk="1" latinLnBrk="0" hangingPunct="1">
      <a:lnSpc>
        <a:spcPct val="100000"/>
      </a:lnSpc>
      <a:spcBef>
        <a:spcPts val="0"/>
      </a:spcBef>
      <a:buNone/>
      <a:defRPr sz="1200" kern="1200">
        <a:solidFill>
          <a:schemeClr val="tx1"/>
        </a:solidFill>
        <a:latin typeface="+mn-lt"/>
        <a:ea typeface="+mn-lt"/>
        <a:cs typeface="+mn-lt"/>
      </a:defRPr>
    </a:lvl5pPr>
    <a:lvl6pPr marL="0" indent="0" algn="l" defTabSz="914400" rtl="0" eaLnBrk="1" latinLnBrk="0" hangingPunct="1">
      <a:lnSpc>
        <a:spcPct val="100000"/>
      </a:lnSpc>
      <a:spcBef>
        <a:spcPts val="0"/>
      </a:spcBef>
      <a:buNone/>
      <a:defRPr sz="1200" kern="1200">
        <a:solidFill>
          <a:schemeClr val="tx1"/>
        </a:solidFill>
        <a:latin typeface="+mn-lt"/>
        <a:ea typeface="+mn-lt"/>
        <a:cs typeface="+mn-lt"/>
      </a:defRPr>
    </a:lvl6pPr>
    <a:lvl7pPr marL="0" indent="0" algn="l" defTabSz="914400" rtl="0" eaLnBrk="1" latinLnBrk="0" hangingPunct="1">
      <a:lnSpc>
        <a:spcPct val="100000"/>
      </a:lnSpc>
      <a:spcBef>
        <a:spcPts val="0"/>
      </a:spcBef>
      <a:buNone/>
      <a:defRPr sz="1200" kern="1200">
        <a:solidFill>
          <a:schemeClr val="tx1"/>
        </a:solidFill>
        <a:latin typeface="+mn-lt"/>
        <a:ea typeface="+mn-lt"/>
        <a:cs typeface="+mn-lt"/>
      </a:defRPr>
    </a:lvl7pPr>
    <a:lvl8pPr marL="0" indent="0" algn="l" defTabSz="914400" rtl="0" eaLnBrk="1" latinLnBrk="0" hangingPunct="1">
      <a:lnSpc>
        <a:spcPct val="100000"/>
      </a:lnSpc>
      <a:spcBef>
        <a:spcPts val="0"/>
      </a:spcBef>
      <a:buNone/>
      <a:defRPr sz="1200" kern="1200">
        <a:solidFill>
          <a:schemeClr val="tx1"/>
        </a:solidFill>
        <a:latin typeface="+mn-lt"/>
        <a:ea typeface="+mn-lt"/>
        <a:cs typeface="+mn-lt"/>
      </a:defRPr>
    </a:lvl8pPr>
    <a:lvl9pPr marL="0" indent="0" algn="l" defTabSz="914400" rtl="0" eaLnBrk="1" latinLnBrk="0" hangingPunct="1">
      <a:lnSpc>
        <a:spcPct val="100000"/>
      </a:lnSpc>
      <a:spcBef>
        <a:spcPts val="0"/>
      </a:spcBef>
      <a:buNone/>
      <a:defRPr sz="1200" kern="1200">
        <a:solidFill>
          <a:schemeClr val="tx1"/>
        </a:solidFill>
        <a:latin typeface="+mn-lt"/>
        <a:ea typeface="+mn-lt"/>
        <a:cs typeface="+mn-lt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Executive / project-management dashboard: KPI cards, progress rings, workstream bars, a milestone timeline, the key risk and the decision needed.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Fictional demonstration data. Workstreams converge on a single capacity dependency.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Fictional demonstration data. 72% delivery with 64% budget consumption.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Fictional demonstration data. Capacity risk has a dated mitigation plan.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Fictional demonstration data. Approve a $0.6M capacity reserve by December 6.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100584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100584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457200" y="1645920"/>
            <a:ext cx="11277600" cy="475488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Footer Placeholder"/>
          <p:cNvSpPr>
            <a:spLocks noGrp="1"/>
          </p:cNvSpPr>
          <p:nvPr>
            <p:ph type="ftr" idx="11"/>
          </p:nvPr>
        </p:nvSpPr>
        <p:spPr>
          <a:xfrm>
            <a:off x="457200" y="6492240"/>
            <a:ext cx="6766560" cy="27432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type="sldNum" idx="12"/>
          </p:nvPr>
        </p:nvSpPr>
        <p:spPr>
          <a:xfrm>
            <a:off x="11003280" y="6492240"/>
            <a:ext cx="731520" cy="274320"/>
          </a:xfrm>
        </p:spPr>
        <p:txBody>
          <a:bodyPr/>
          <a:lstStyle/>
          <a:p>
            <a:pPr algn="r"/>
            <a:fld id="{B6F15528-21DE-4FAA-801E-634DDDAF4B2B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3150" kern="1200">
          <a:solidFill>
            <a:schemeClr val="tx1"/>
          </a:solidFill>
          <a:latin typeface="+mj-lt"/>
          <a:ea typeface="+mj-lt"/>
          <a:cs typeface="+mj-lt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3150" kern="1200">
          <a:solidFill>
            <a:schemeClr val="tx1"/>
          </a:solidFill>
          <a:latin typeface="+mj-lt"/>
          <a:ea typeface="+mj-lt"/>
          <a:cs typeface="+mj-lt"/>
        </a:defRPr>
      </a:lvl2pPr>
      <a:lvl3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3150" kern="1200">
          <a:solidFill>
            <a:schemeClr val="tx1"/>
          </a:solidFill>
          <a:latin typeface="+mj-lt"/>
          <a:ea typeface="+mj-lt"/>
          <a:cs typeface="+mj-lt"/>
        </a:defRPr>
      </a:lvl3pPr>
      <a:lvl4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3150" kern="1200">
          <a:solidFill>
            <a:schemeClr val="tx1"/>
          </a:solidFill>
          <a:latin typeface="+mj-lt"/>
          <a:ea typeface="+mj-lt"/>
          <a:cs typeface="+mj-lt"/>
        </a:defRPr>
      </a:lvl4pPr>
      <a:lvl5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3150" kern="1200">
          <a:solidFill>
            <a:schemeClr val="tx1"/>
          </a:solidFill>
          <a:latin typeface="+mj-lt"/>
          <a:ea typeface="+mj-lt"/>
          <a:cs typeface="+mj-lt"/>
        </a:defRPr>
      </a:lvl5pPr>
      <a:lvl6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3150" kern="1200">
          <a:solidFill>
            <a:schemeClr val="tx1"/>
          </a:solidFill>
          <a:latin typeface="+mj-lt"/>
          <a:ea typeface="+mj-lt"/>
          <a:cs typeface="+mj-lt"/>
        </a:defRPr>
      </a:lvl6pPr>
      <a:lvl7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3150" kern="1200">
          <a:solidFill>
            <a:schemeClr val="tx1"/>
          </a:solidFill>
          <a:latin typeface="+mj-lt"/>
          <a:ea typeface="+mj-lt"/>
          <a:cs typeface="+mj-lt"/>
        </a:defRPr>
      </a:lvl7pPr>
      <a:lvl8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3150" kern="1200">
          <a:solidFill>
            <a:schemeClr val="tx1"/>
          </a:solidFill>
          <a:latin typeface="+mj-lt"/>
          <a:ea typeface="+mj-lt"/>
          <a:cs typeface="+mj-lt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3150" kern="1200">
          <a:solidFill>
            <a:schemeClr val="tx1"/>
          </a:solidFill>
          <a:latin typeface="+mj-lt"/>
          <a:ea typeface="+mj-lt"/>
          <a:cs typeface="+mj-lt"/>
        </a:defRPr>
      </a:lvl9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lt"/>
          <a:cs typeface="+mn-lt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lt"/>
          <a:cs typeface="+mn-lt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lt"/>
          <a:cs typeface="+mn-lt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lt"/>
          <a:cs typeface="+mn-lt"/>
        </a:defRPr>
      </a:lvl5pPr>
      <a:lvl6pPr marL="1371600" indent="-228600" algn="l" defTabSz="914400" rtl="0" eaLnBrk="1" latinLnBrk="0" hangingPunct="1">
        <a:lnSpc>
          <a:spcPct val="100000"/>
        </a:lnSpc>
        <a:spcBef>
          <a:spcPts val="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lt"/>
          <a:cs typeface="+mn-lt"/>
        </a:defRPr>
      </a:lvl6pPr>
      <a:lvl7pPr marL="1600200" indent="-228600" algn="l" defTabSz="914400" rtl="0" eaLnBrk="1" latinLnBrk="0" hangingPunct="1">
        <a:lnSpc>
          <a:spcPct val="100000"/>
        </a:lnSpc>
        <a:spcBef>
          <a:spcPts val="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lt"/>
          <a:cs typeface="+mn-lt"/>
        </a:defRPr>
      </a:lvl7pPr>
      <a:lvl8pPr marL="1828800" indent="-228600" algn="l" defTabSz="914400" rtl="0" eaLnBrk="1" latinLnBrk="0" hangingPunct="1">
        <a:lnSpc>
          <a:spcPct val="100000"/>
        </a:lnSpc>
        <a:spcBef>
          <a:spcPts val="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lt"/>
          <a:cs typeface="+mn-lt"/>
        </a:defRPr>
      </a:lvl8pPr>
      <a:lvl9pPr marL="2057400" indent="-228600" algn="l" defTabSz="914400" rtl="0" eaLnBrk="1" latinLnBrk="0" hangingPunct="1">
        <a:lnSpc>
          <a:spcPct val="100000"/>
        </a:lnSpc>
        <a:spcBef>
          <a:spcPts val="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1600" kern="1200">
          <a:solidFill>
            <a:schemeClr val="tx1"/>
          </a:solidFill>
          <a:latin typeface="+mn-lt"/>
          <a:ea typeface="+mn-lt"/>
          <a:cs typeface="+mn-lt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1600" kern="1200">
          <a:solidFill>
            <a:schemeClr val="tx1"/>
          </a:solidFill>
          <a:latin typeface="+mn-lt"/>
          <a:ea typeface="+mn-lt"/>
          <a:cs typeface="+mn-lt"/>
        </a:defRPr>
      </a:lvl2pPr>
      <a:lvl3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1600" kern="1200">
          <a:solidFill>
            <a:schemeClr val="tx1"/>
          </a:solidFill>
          <a:latin typeface="+mn-lt"/>
          <a:ea typeface="+mn-lt"/>
          <a:cs typeface="+mn-lt"/>
        </a:defRPr>
      </a:lvl3pPr>
      <a:lvl4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1600" kern="1200">
          <a:solidFill>
            <a:schemeClr val="tx1"/>
          </a:solidFill>
          <a:latin typeface="+mn-lt"/>
          <a:ea typeface="+mn-lt"/>
          <a:cs typeface="+mn-lt"/>
        </a:defRPr>
      </a:lvl4pPr>
      <a:lvl5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1600" kern="1200">
          <a:solidFill>
            <a:schemeClr val="tx1"/>
          </a:solidFill>
          <a:latin typeface="+mn-lt"/>
          <a:ea typeface="+mn-lt"/>
          <a:cs typeface="+mn-lt"/>
        </a:defRPr>
      </a:lvl5pPr>
      <a:lvl6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1600" kern="1200">
          <a:solidFill>
            <a:schemeClr val="tx1"/>
          </a:solidFill>
          <a:latin typeface="+mn-lt"/>
          <a:ea typeface="+mn-lt"/>
          <a:cs typeface="+mn-lt"/>
        </a:defRPr>
      </a:lvl6pPr>
      <a:lvl7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1600" kern="1200">
          <a:solidFill>
            <a:schemeClr val="tx1"/>
          </a:solidFill>
          <a:latin typeface="+mn-lt"/>
          <a:ea typeface="+mn-lt"/>
          <a:cs typeface="+mn-lt"/>
        </a:defRPr>
      </a:lvl7pPr>
      <a:lvl8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1600" kern="1200">
          <a:solidFill>
            <a:schemeClr val="tx1"/>
          </a:solidFill>
          <a:latin typeface="+mn-lt"/>
          <a:ea typeface="+mn-lt"/>
          <a:cs typeface="+mn-lt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16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executive-dashboar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con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484632"/>
            <a:ext cx="228600" cy="228600"/>
          </a:xfrm>
          <a:custGeom>
            <a:avLst/>
            <a:gdLst/>
            <a:ahLst/>
            <a:cxnLst/>
            <a:rect l="0" t="0" r="r" b="b"/>
            <a:pathLst>
              <a:path w="24000" h="24000" fill="none">
                <a:moveTo>
                  <a:pt x="8000" y="3000"/>
                </a:moveTo>
                <a:lnTo>
                  <a:pt x="12000" y="11000"/>
                </a:lnTo>
                <a:lnTo>
                  <a:pt x="17000" y="6000"/>
                </a:lnTo>
                <a:lnTo>
                  <a:pt x="22000" y="21000"/>
                </a:lnTo>
                <a:lnTo>
                  <a:pt x="2000" y="21000"/>
                </a:lnTo>
                <a:lnTo>
                  <a:pt x="8000" y="3000"/>
                </a:lnTo>
                <a:close/>
              </a:path>
            </a:pathLst>
          </a:custGeom>
          <a:noFill/>
          <a:ln w="19050" cap="rnd">
            <a:solidFill>
              <a:schemeClr val="accent1"/>
            </a:solidFill>
            <a:round/>
          </a:ln>
        </p:spPr>
      </p:sp>
      <p:sp>
        <p:nvSpPr>
          <p:cNvPr id="3" name="text2"/>
          <p:cNvSpPr txBox="1"/>
          <p:nvPr/>
        </p:nvSpPr>
        <p:spPr>
          <a:xfrm>
            <a:off x="768096" y="457200"/>
            <a:ext cx="13716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ts val="1440"/>
              </a:lnSpc>
              <a:spcBef>
                <a:spcPts val="0"/>
              </a:spcBef>
              <a:buNone/>
            </a:pPr>
            <a:r>
              <a:rPr lang="en" sz="1200" b="1" i="0" spc="300" dirty="0">
                <a:solidFill>
                  <a:schemeClr val="tx1"/>
                </a:solidFill>
                <a:latin typeface="Avenir Next"/>
                <a:ea typeface="Avenir Next"/>
                <a:cs typeface="Avenir Next"/>
              </a:rPr>
              <a:t>ATLAS</a:t>
            </a:r>
            <a:endParaRPr lang="en" sz="1200" dirty="0"/>
          </a:p>
        </p:txBody>
      </p:sp>
      <p:sp>
        <p:nvSpPr>
          <p:cNvPr id="4" name="text3"/>
          <p:cNvSpPr txBox="1"/>
          <p:nvPr/>
        </p:nvSpPr>
        <p:spPr>
          <a:xfrm>
            <a:off x="6245352" y="457200"/>
            <a:ext cx="5486491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r">
              <a:lnSpc>
                <a:spcPts val="1320"/>
              </a:lnSpc>
              <a:spcBef>
                <a:spcPts val="0"/>
              </a:spcBef>
              <a:buNone/>
            </a:pPr>
            <a:r>
              <a:rPr lang="en" sz="1100" b="0" i="0" dirty="0">
                <a:solidFill>
                  <a:schemeClr val="tx2"/>
                </a:solidFill>
                <a:latin typeface="Avenir Next"/>
                <a:ea typeface="Avenir Next"/>
                <a:cs typeface="Avenir Next"/>
              </a:rPr>
              <a:t>Q4 2026     |     Steering Committee     |     28 Nov</a:t>
            </a:r>
            <a:endParaRPr lang="en" sz="1100" dirty="0"/>
          </a:p>
        </p:txBody>
      </p:sp>
      <p:sp>
        <p:nvSpPr>
          <p:cNvPr id="5" name="text4"/>
          <p:cNvSpPr>
            <a:spLocks noGrp="1"/>
          </p:cNvSpPr>
          <p:nvPr>
            <p:ph type="title"/>
          </p:nvPr>
        </p:nvSpPr>
        <p:spPr>
          <a:xfrm>
            <a:off x="457200" y="822960"/>
            <a:ext cx="9144091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3150"/>
              </a:lnSpc>
              <a:spcBef>
                <a:spcPts val="0"/>
              </a:spcBef>
              <a:buNone/>
            </a:pPr>
            <a:r>
              <a:rPr lang="en" sz="3000" b="1" i="0" dirty="0">
                <a:solidFill>
                  <a:schemeClr val="tx1"/>
                </a:solidFill>
                <a:latin typeface="Avenir Next"/>
                <a:ea typeface="Avenir Next"/>
                <a:cs typeface="Avenir Next"/>
              </a:rPr>
              <a:t>Project Atlas — Q4 Executive Status</a:t>
            </a:r>
            <a:endParaRPr lang="en" sz="3000" dirty="0"/>
          </a:p>
        </p:txBody>
      </p:sp>
      <p:sp>
        <p:nvSpPr>
          <p:cNvPr id="6" name="text5"/>
          <p:cNvSpPr txBox="1"/>
          <p:nvPr/>
        </p:nvSpPr>
        <p:spPr>
          <a:xfrm>
            <a:off x="457200" y="1371600"/>
            <a:ext cx="9144091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buNone/>
            </a:pPr>
            <a:r>
              <a:rPr lang="en" sz="1300" b="0" i="0" dirty="0">
                <a:solidFill>
                  <a:schemeClr val="tx2"/>
                </a:solidFill>
                <a:latin typeface="Avenir Next"/>
                <a:ea typeface="Avenir Next"/>
                <a:cs typeface="Avenir Next"/>
              </a:rPr>
              <a:t>Building the next-generation AI platform for a more productive enterprise</a:t>
            </a:r>
            <a:endParaRPr lang="en" sz="1300" dirty="0"/>
          </a:p>
        </p:txBody>
      </p:sp>
      <p:sp>
        <p:nvSpPr>
          <p:cNvPr id="7" name="free6-surface"/>
          <p:cNvSpPr/>
          <p:nvPr/>
        </p:nvSpPr>
        <p:spPr>
          <a:xfrm>
            <a:off x="457200" y="1828800"/>
            <a:ext cx="2681935" cy="1188720"/>
          </a:xfrm>
          <a:prstGeom prst="roundRect">
            <a:avLst>
              <a:gd name="adj" fmla="val 10684"/>
            </a:avLst>
          </a:prstGeom>
          <a:solidFill>
            <a:srgbClr val="E6F5EC"/>
          </a:solidFill>
          <a:ln>
            <a:noFill/>
          </a:ln>
        </p:spPr>
      </p:sp>
      <p:sp>
        <p:nvSpPr>
          <p:cNvPr id="8" name="icon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94944" y="2194560"/>
            <a:ext cx="457200" cy="457200"/>
          </a:xfrm>
          <a:custGeom>
            <a:avLst/>
            <a:gdLst/>
            <a:ahLst/>
            <a:cxnLst/>
            <a:rect l="0" t="0" r="r" b="b"/>
            <a:pathLst>
              <a:path w="24000" h="24000" fill="none">
                <a:moveTo>
                  <a:pt x="2000" y="12000"/>
                </a:moveTo>
                <a:cubicBezTo>
                  <a:pt x="2000" y="17523"/>
                  <a:pt x="6477" y="22000"/>
                  <a:pt x="12000" y="22000"/>
                </a:cubicBezTo>
                <a:cubicBezTo>
                  <a:pt x="17523" y="22000"/>
                  <a:pt x="22000" y="17523"/>
                  <a:pt x="22000" y="12000"/>
                </a:cubicBezTo>
                <a:cubicBezTo>
                  <a:pt x="22000" y="6477"/>
                  <a:pt x="17523" y="2000"/>
                  <a:pt x="12000" y="2000"/>
                </a:cubicBezTo>
                <a:cubicBezTo>
                  <a:pt x="6477" y="2000"/>
                  <a:pt x="2000" y="6477"/>
                  <a:pt x="2000" y="12000"/>
                </a:cubicBezTo>
                <a:close/>
              </a:path>
              <a:path w="24000" h="24000" fill="none">
                <a:moveTo>
                  <a:pt x="16000" y="9000"/>
                </a:moveTo>
                <a:lnTo>
                  <a:pt x="10500" y="14500"/>
                </a:lnTo>
                <a:lnTo>
                  <a:pt x="8000" y="12000"/>
                </a:lnTo>
              </a:path>
            </a:pathLst>
          </a:custGeom>
          <a:noFill/>
          <a:ln w="42863" cap="rnd">
            <a:solidFill>
              <a:srgbClr val="157A3B"/>
            </a:solidFill>
            <a:round/>
          </a:ln>
        </p:spPr>
      </p:sp>
      <p:sp>
        <p:nvSpPr>
          <p:cNvPr id="9" name="text8"/>
          <p:cNvSpPr txBox="1"/>
          <p:nvPr/>
        </p:nvSpPr>
        <p:spPr>
          <a:xfrm>
            <a:off x="1298448" y="2048256"/>
            <a:ext cx="173736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360"/>
              </a:lnSpc>
              <a:spcBef>
                <a:spcPts val="0"/>
              </a:spcBef>
              <a:buNone/>
            </a:pPr>
            <a:r>
              <a:rPr lang="en" sz="2000" b="1" i="0" spc="80" dirty="0">
                <a:solidFill>
                  <a:srgbClr val="157A3B"/>
                </a:solidFill>
                <a:latin typeface="Avenir Next"/>
                <a:ea typeface="Avenir Next"/>
                <a:cs typeface="Avenir Next"/>
              </a:rPr>
              <a:t>ON TRACK</a:t>
            </a:r>
            <a:endParaRPr lang="en" sz="2000" dirty="0"/>
          </a:p>
        </p:txBody>
      </p:sp>
      <p:sp>
        <p:nvSpPr>
          <p:cNvPr id="10" name="text9"/>
          <p:cNvSpPr txBox="1"/>
          <p:nvPr/>
        </p:nvSpPr>
        <p:spPr>
          <a:xfrm>
            <a:off x="1298448" y="2404872"/>
            <a:ext cx="173736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buNone/>
            </a:pPr>
            <a:r>
              <a:rPr lang="en" sz="1200" b="0" i="0" dirty="0">
                <a:solidFill>
                  <a:schemeClr val="tx1"/>
                </a:solidFill>
                <a:latin typeface="Avenir Next"/>
                <a:ea typeface="Avenir Next"/>
                <a:cs typeface="Avenir Next"/>
              </a:rPr>
              <a:t>Overall project health</a:t>
            </a:r>
            <a:endParaRPr lang="en" sz="1200" dirty="0"/>
          </a:p>
        </p:txBody>
      </p:sp>
      <p:sp>
        <p:nvSpPr>
          <p:cNvPr id="11" name="text10"/>
          <p:cNvSpPr txBox="1"/>
          <p:nvPr/>
        </p:nvSpPr>
        <p:spPr>
          <a:xfrm>
            <a:off x="1298448" y="2633472"/>
            <a:ext cx="1737360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313"/>
              </a:lnSpc>
              <a:spcBef>
                <a:spcPts val="0"/>
              </a:spcBef>
              <a:buNone/>
            </a:pPr>
            <a:r>
              <a:rPr lang="en" sz="1050" b="0" i="0" dirty="0">
                <a:solidFill>
                  <a:schemeClr val="tx2"/>
                </a:solidFill>
                <a:latin typeface="Avenir Next"/>
                <a:ea typeface="Avenir Next"/>
                <a:cs typeface="Avenir Next"/>
              </a:rPr>
              <a:t>Unchanged since Q3</a:t>
            </a:r>
            <a:endParaRPr lang="en" sz="1050" dirty="0"/>
          </a:p>
        </p:txBody>
      </p:sp>
      <p:sp>
        <p:nvSpPr>
          <p:cNvPr id="12" name="free11-surface"/>
          <p:cNvSpPr/>
          <p:nvPr/>
        </p:nvSpPr>
        <p:spPr>
          <a:xfrm>
            <a:off x="3322015" y="1828800"/>
            <a:ext cx="2681935" cy="1188720"/>
          </a:xfrm>
          <a:prstGeom prst="roundRect">
            <a:avLst>
              <a:gd name="adj" fmla="val 10684"/>
            </a:avLst>
          </a:prstGeom>
          <a:solidFill>
            <a:schemeClr val="bg2"/>
          </a:solidFill>
          <a:ln>
            <a:noFill/>
          </a:ln>
          <a:effectLst>
            <a:outerShdw blurRad="152400" dist="38100" dir="5400000" algn="t" rotWithShape="0">
              <a:srgbClr val="000000">
                <a:alpha val="16000"/>
              </a:srgbClr>
            </a:outerShdw>
          </a:effectLst>
        </p:spPr>
      </p:sp>
      <p:sp>
        <p:nvSpPr>
          <p:cNvPr id="13" name="text12"/>
          <p:cNvSpPr txBox="1"/>
          <p:nvPr/>
        </p:nvSpPr>
        <p:spPr>
          <a:xfrm>
            <a:off x="3559759" y="2011680"/>
            <a:ext cx="1554480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buNone/>
            </a:pPr>
            <a:r>
              <a:rPr lang="en" sz="1200" b="0" i="0" dirty="0">
                <a:solidFill>
                  <a:schemeClr val="tx2"/>
                </a:solidFill>
                <a:latin typeface="Avenir Next"/>
                <a:ea typeface="Avenir Next"/>
                <a:cs typeface="Avenir Next"/>
              </a:rPr>
              <a:t>Completion</a:t>
            </a:r>
            <a:endParaRPr lang="en" sz="1200" dirty="0"/>
          </a:p>
        </p:txBody>
      </p:sp>
      <p:sp>
        <p:nvSpPr>
          <p:cNvPr id="14" name="text13"/>
          <p:cNvSpPr txBox="1"/>
          <p:nvPr/>
        </p:nvSpPr>
        <p:spPr>
          <a:xfrm>
            <a:off x="3559759" y="2231136"/>
            <a:ext cx="155448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3420"/>
              </a:lnSpc>
              <a:spcBef>
                <a:spcPts val="0"/>
              </a:spcBef>
              <a:buNone/>
            </a:pPr>
            <a:r>
              <a:rPr lang="en" sz="3600" b="1" i="0" dirty="0">
                <a:solidFill>
                  <a:schemeClr val="tx1"/>
                </a:solidFill>
                <a:latin typeface="Avenir Next"/>
                <a:ea typeface="Avenir Next"/>
                <a:cs typeface="Avenir Next"/>
              </a:rPr>
              <a:t>72%</a:t>
            </a:r>
            <a:endParaRPr lang="en" sz="3600" dirty="0"/>
          </a:p>
        </p:txBody>
      </p:sp>
      <p:sp>
        <p:nvSpPr>
          <p:cNvPr id="15" name="text14"/>
          <p:cNvSpPr txBox="1"/>
          <p:nvPr/>
        </p:nvSpPr>
        <p:spPr>
          <a:xfrm>
            <a:off x="3559759" y="2724912"/>
            <a:ext cx="169164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375"/>
              </a:lnSpc>
              <a:spcBef>
                <a:spcPts val="0"/>
              </a:spcBef>
              <a:buNone/>
            </a:pPr>
            <a:r>
              <a:rPr lang="en" sz="1100" b="0" i="0" dirty="0">
                <a:solidFill>
                  <a:schemeClr val="tx2"/>
                </a:solidFill>
                <a:latin typeface="Avenir Next"/>
                <a:ea typeface="Avenir Next"/>
                <a:cs typeface="Avenir Next"/>
              </a:rPr>
              <a:t>of scope delivered</a:t>
            </a:r>
            <a:endParaRPr lang="en" sz="1100" dirty="0"/>
          </a:p>
        </p:txBody>
      </p:sp>
      <p:sp>
        <p:nvSpPr>
          <p:cNvPr id="16" name="shape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2799" y="2048256"/>
            <a:ext cx="749808" cy="749808"/>
          </a:xfrm>
          <a:prstGeom prst="ellipse">
            <a:avLst/>
          </a:prstGeom>
          <a:noFill/>
          <a:ln w="88900">
            <a:solidFill>
              <a:schemeClr val="accent2"/>
            </a:solidFill>
          </a:ln>
        </p:spPr>
      </p:sp>
      <p:sp>
        <p:nvSpPr>
          <p:cNvPr id="17" name="shape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2799" y="2048256"/>
            <a:ext cx="749808" cy="749808"/>
          </a:xfrm>
          <a:custGeom>
            <a:avLst/>
            <a:gdLst/>
            <a:ahLst/>
            <a:cxnLst/>
            <a:rect l="0" t="0" r="r" b="b"/>
            <a:pathLst>
              <a:path w="1000" h="1000">
                <a:moveTo>
                  <a:pt x="500" y="0"/>
                </a:moveTo>
                <a:cubicBezTo>
                  <a:pt x="764" y="0"/>
                  <a:pt x="982" y="205"/>
                  <a:pt x="999" y="469"/>
                </a:cubicBezTo>
                <a:cubicBezTo>
                  <a:pt x="1016" y="732"/>
                  <a:pt x="825" y="963"/>
                  <a:pt x="563" y="996"/>
                </a:cubicBezTo>
                <a:cubicBezTo>
                  <a:pt x="301" y="1029"/>
                  <a:pt x="58" y="853"/>
                  <a:pt x="9" y="594"/>
                </a:cubicBezTo>
              </a:path>
            </a:pathLst>
          </a:custGeom>
          <a:noFill/>
          <a:ln w="88900">
            <a:solidFill>
              <a:schemeClr val="accent1"/>
            </a:solidFill>
          </a:ln>
        </p:spPr>
      </p:sp>
      <p:sp>
        <p:nvSpPr>
          <p:cNvPr id="18" name="free17-surface"/>
          <p:cNvSpPr/>
          <p:nvPr/>
        </p:nvSpPr>
        <p:spPr>
          <a:xfrm>
            <a:off x="6187745" y="1828800"/>
            <a:ext cx="2681935" cy="1188720"/>
          </a:xfrm>
          <a:prstGeom prst="roundRect">
            <a:avLst>
              <a:gd name="adj" fmla="val 10684"/>
            </a:avLst>
          </a:prstGeom>
          <a:solidFill>
            <a:schemeClr val="bg2"/>
          </a:solidFill>
          <a:ln>
            <a:noFill/>
          </a:ln>
          <a:effectLst>
            <a:outerShdw blurRad="152400" dist="38100" dir="5400000" algn="t" rotWithShape="0">
              <a:srgbClr val="000000">
                <a:alpha val="16000"/>
              </a:srgbClr>
            </a:outerShdw>
          </a:effectLst>
        </p:spPr>
      </p:sp>
      <p:sp>
        <p:nvSpPr>
          <p:cNvPr id="19" name="text18"/>
          <p:cNvSpPr txBox="1"/>
          <p:nvPr/>
        </p:nvSpPr>
        <p:spPr>
          <a:xfrm>
            <a:off x="6425489" y="2011680"/>
            <a:ext cx="1554480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buNone/>
            </a:pPr>
            <a:r>
              <a:rPr lang="en" sz="1200" b="0" i="0" dirty="0">
                <a:solidFill>
                  <a:schemeClr val="tx2"/>
                </a:solidFill>
                <a:latin typeface="Avenir Next"/>
                <a:ea typeface="Avenir Next"/>
                <a:cs typeface="Avenir Next"/>
              </a:rPr>
              <a:t>Budget used</a:t>
            </a:r>
            <a:endParaRPr lang="en" sz="1200" dirty="0"/>
          </a:p>
        </p:txBody>
      </p:sp>
      <p:sp>
        <p:nvSpPr>
          <p:cNvPr id="20" name="text19"/>
          <p:cNvSpPr txBox="1"/>
          <p:nvPr/>
        </p:nvSpPr>
        <p:spPr>
          <a:xfrm>
            <a:off x="6425489" y="2231136"/>
            <a:ext cx="155448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3420"/>
              </a:lnSpc>
              <a:spcBef>
                <a:spcPts val="0"/>
              </a:spcBef>
              <a:buNone/>
            </a:pPr>
            <a:r>
              <a:rPr lang="en" sz="3600" b="1" i="0" dirty="0">
                <a:solidFill>
                  <a:schemeClr val="tx1"/>
                </a:solidFill>
                <a:latin typeface="Avenir Next"/>
                <a:ea typeface="Avenir Next"/>
                <a:cs typeface="Avenir Next"/>
              </a:rPr>
              <a:t>64%</a:t>
            </a:r>
            <a:endParaRPr lang="en" sz="3600" dirty="0"/>
          </a:p>
        </p:txBody>
      </p:sp>
      <p:sp>
        <p:nvSpPr>
          <p:cNvPr id="21" name="text20"/>
          <p:cNvSpPr txBox="1"/>
          <p:nvPr/>
        </p:nvSpPr>
        <p:spPr>
          <a:xfrm>
            <a:off x="6425489" y="2724912"/>
            <a:ext cx="169164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375"/>
              </a:lnSpc>
              <a:spcBef>
                <a:spcPts val="0"/>
              </a:spcBef>
              <a:buNone/>
            </a:pPr>
            <a:r>
              <a:rPr lang="en" sz="1100" b="0" i="0" dirty="0">
                <a:solidFill>
                  <a:schemeClr val="tx2"/>
                </a:solidFill>
                <a:latin typeface="Avenir Next"/>
                <a:ea typeface="Avenir Next"/>
                <a:cs typeface="Avenir Next"/>
              </a:rPr>
              <a:t>$4.1M of $6.4M</a:t>
            </a:r>
            <a:endParaRPr lang="en" sz="1100" dirty="0"/>
          </a:p>
        </p:txBody>
      </p:sp>
      <p:sp>
        <p:nvSpPr>
          <p:cNvPr id="22" name="shape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888529" y="2048256"/>
            <a:ext cx="749808" cy="749808"/>
          </a:xfrm>
          <a:prstGeom prst="ellipse">
            <a:avLst/>
          </a:prstGeom>
          <a:noFill/>
          <a:ln w="88900">
            <a:solidFill>
              <a:schemeClr val="accent2"/>
            </a:solidFill>
          </a:ln>
        </p:spPr>
      </p:sp>
      <p:sp>
        <p:nvSpPr>
          <p:cNvPr id="23" name="shape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888529" y="2048256"/>
            <a:ext cx="749808" cy="749808"/>
          </a:xfrm>
          <a:custGeom>
            <a:avLst/>
            <a:gdLst/>
            <a:ahLst/>
            <a:cxnLst/>
            <a:rect l="0" t="0" r="r" b="b"/>
            <a:pathLst>
              <a:path w="1000" h="1000">
                <a:moveTo>
                  <a:pt x="500" y="0"/>
                </a:moveTo>
                <a:cubicBezTo>
                  <a:pt x="732" y="0"/>
                  <a:pt x="934" y="160"/>
                  <a:pt x="987" y="386"/>
                </a:cubicBezTo>
                <a:cubicBezTo>
                  <a:pt x="1040" y="612"/>
                  <a:pt x="930" y="845"/>
                  <a:pt x="722" y="948"/>
                </a:cubicBezTo>
                <a:cubicBezTo>
                  <a:pt x="514" y="1051"/>
                  <a:pt x="263" y="998"/>
                  <a:pt x="115" y="819"/>
                </a:cubicBezTo>
              </a:path>
            </a:pathLst>
          </a:custGeom>
          <a:noFill/>
          <a:ln w="88900">
            <a:solidFill>
              <a:schemeClr val="accent5"/>
            </a:solidFill>
          </a:ln>
        </p:spPr>
      </p:sp>
      <p:sp>
        <p:nvSpPr>
          <p:cNvPr id="24" name="column23-surface"/>
          <p:cNvSpPr/>
          <p:nvPr/>
        </p:nvSpPr>
        <p:spPr>
          <a:xfrm>
            <a:off x="9052651" y="1828800"/>
            <a:ext cx="2681935" cy="1188720"/>
          </a:xfrm>
          <a:prstGeom prst="roundRect">
            <a:avLst>
              <a:gd name="adj" fmla="val 10684"/>
            </a:avLst>
          </a:prstGeom>
          <a:solidFill>
            <a:schemeClr val="tx1"/>
          </a:solidFill>
          <a:ln>
            <a:noFill/>
          </a:ln>
          <a:effectLst>
            <a:outerShdw blurRad="152400" dist="38100" dir="5400000" algn="t" rotWithShape="0">
              <a:srgbClr val="000000">
                <a:alpha val="16000"/>
              </a:srgbClr>
            </a:outerShdw>
          </a:effectLst>
        </p:spPr>
      </p:sp>
      <p:sp>
        <p:nvSpPr>
          <p:cNvPr id="25" name="text24"/>
          <p:cNvSpPr txBox="1"/>
          <p:nvPr/>
        </p:nvSpPr>
        <p:spPr>
          <a:xfrm>
            <a:off x="9281251" y="1975470"/>
            <a:ext cx="2224735" cy="1524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00"/>
              </a:lnSpc>
              <a:spcBef>
                <a:spcPts val="0"/>
              </a:spcBef>
              <a:buNone/>
            </a:pPr>
            <a:r>
              <a:rPr lang="en" sz="1000" b="1" i="0" spc="200" dirty="0">
                <a:solidFill>
                  <a:schemeClr val="accent4"/>
                </a:solidFill>
                <a:latin typeface="Avenir Next"/>
                <a:ea typeface="Avenir Next"/>
                <a:cs typeface="Avenir Next"/>
              </a:rPr>
              <a:t>BOTTOM LINE</a:t>
            </a:r>
            <a:endParaRPr lang="en" sz="1000" dirty="0"/>
          </a:p>
        </p:txBody>
      </p:sp>
      <p:sp>
        <p:nvSpPr>
          <p:cNvPr id="26" name="text25"/>
          <p:cNvSpPr txBox="1"/>
          <p:nvPr/>
        </p:nvSpPr>
        <p:spPr>
          <a:xfrm>
            <a:off x="9281251" y="2204070"/>
            <a:ext cx="2224735" cy="6667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750"/>
              </a:lnSpc>
              <a:spcBef>
                <a:spcPts val="0"/>
              </a:spcBef>
              <a:buNone/>
            </a:pPr>
            <a:r>
              <a:rPr lang="en" sz="1400" b="1" i="0" dirty="0">
                <a:solidFill>
                  <a:schemeClr val="bg2"/>
                </a:solidFill>
                <a:latin typeface="Avenir Next"/>
                <a:ea typeface="Avenir Next"/>
                <a:cs typeface="Avenir Next"/>
              </a:rPr>
              <a:t>MVP ships on time. GPU capacity is the one risk to a Q2 launch.</a:t>
            </a:r>
            <a:endParaRPr lang="en" sz="1400" dirty="0"/>
          </a:p>
        </p:txBody>
      </p:sp>
      <p:sp>
        <p:nvSpPr>
          <p:cNvPr id="27" name="free26-surface"/>
          <p:cNvSpPr/>
          <p:nvPr/>
        </p:nvSpPr>
        <p:spPr>
          <a:xfrm>
            <a:off x="457200" y="3200400"/>
            <a:ext cx="5577931" cy="1737269"/>
          </a:xfrm>
          <a:prstGeom prst="roundRect">
            <a:avLst>
              <a:gd name="adj" fmla="val 7310"/>
            </a:avLst>
          </a:prstGeom>
          <a:solidFill>
            <a:schemeClr val="bg2"/>
          </a:solidFill>
          <a:ln>
            <a:noFill/>
          </a:ln>
          <a:effectLst>
            <a:outerShdw blurRad="152400" dist="38100" dir="5400000" algn="t" rotWithShape="0">
              <a:srgbClr val="000000">
                <a:alpha val="16000"/>
              </a:srgbClr>
            </a:outerShdw>
          </a:effectLst>
        </p:spPr>
      </p:sp>
      <p:sp>
        <p:nvSpPr>
          <p:cNvPr id="28" name="text27"/>
          <p:cNvSpPr txBox="1"/>
          <p:nvPr/>
        </p:nvSpPr>
        <p:spPr>
          <a:xfrm>
            <a:off x="713232" y="3346704"/>
            <a:ext cx="3200400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770"/>
              </a:lnSpc>
              <a:spcBef>
                <a:spcPts val="0"/>
              </a:spcBef>
              <a:buNone/>
            </a:pPr>
            <a:r>
              <a:rPr lang="en" sz="1500" b="1" i="0" dirty="0">
                <a:solidFill>
                  <a:schemeClr val="tx1"/>
                </a:solidFill>
                <a:latin typeface="Avenir Next"/>
                <a:ea typeface="Avenir Next"/>
                <a:cs typeface="Avenir Next"/>
              </a:rPr>
              <a:t>Workstream progress</a:t>
            </a:r>
            <a:endParaRPr lang="en" sz="1500" dirty="0"/>
          </a:p>
        </p:txBody>
      </p:sp>
      <p:sp>
        <p:nvSpPr>
          <p:cNvPr id="29" name="text28"/>
          <p:cNvSpPr txBox="1"/>
          <p:nvPr/>
        </p:nvSpPr>
        <p:spPr>
          <a:xfrm>
            <a:off x="3474720" y="3374136"/>
            <a:ext cx="2359152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Avenir Next"/>
                <a:ea typeface="Avenir Next"/>
                <a:cs typeface="Avenir Next"/>
              </a:rPr>
              <a:t>% complete  ·  status</a:t>
            </a:r>
            <a:endParaRPr lang="en" sz="1000" dirty="0"/>
          </a:p>
        </p:txBody>
      </p:sp>
      <p:sp>
        <p:nvSpPr>
          <p:cNvPr id="30" name="column29-surface"/>
          <p:cNvSpPr/>
          <p:nvPr/>
        </p:nvSpPr>
        <p:spPr>
          <a:xfrm>
            <a:off x="713232" y="3730752"/>
            <a:ext cx="310896" cy="310896"/>
          </a:xfrm>
          <a:prstGeom prst="roundRect">
            <a:avLst>
              <a:gd name="adj" fmla="val 28595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1" name="icon3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86110" y="3803630"/>
            <a:ext cx="165141" cy="165141"/>
          </a:xfrm>
          <a:custGeom>
            <a:avLst/>
            <a:gdLst/>
            <a:ahLst/>
            <a:cxnLst/>
            <a:rect l="0" t="0" r="r" b="b"/>
            <a:pathLst>
              <a:path w="24000" h="24000" fill="none">
                <a:moveTo>
                  <a:pt x="11000" y="21730"/>
                </a:moveTo>
                <a:cubicBezTo>
                  <a:pt x="11619" y="22087"/>
                  <a:pt x="12381" y="22087"/>
                  <a:pt x="13000" y="21730"/>
                </a:cubicBezTo>
                <a:lnTo>
                  <a:pt x="20000" y="17730"/>
                </a:lnTo>
                <a:cubicBezTo>
                  <a:pt x="20618" y="17373"/>
                  <a:pt x="20999" y="16714"/>
                  <a:pt x="21000" y="16000"/>
                </a:cubicBezTo>
                <a:lnTo>
                  <a:pt x="21000" y="8000"/>
                </a:lnTo>
                <a:cubicBezTo>
                  <a:pt x="20999" y="7286"/>
                  <a:pt x="20618" y="6627"/>
                  <a:pt x="20000" y="6270"/>
                </a:cubicBezTo>
                <a:lnTo>
                  <a:pt x="13000" y="2270"/>
                </a:lnTo>
                <a:cubicBezTo>
                  <a:pt x="12381" y="1913"/>
                  <a:pt x="11619" y="1913"/>
                  <a:pt x="11000" y="2270"/>
                </a:cubicBezTo>
                <a:lnTo>
                  <a:pt x="4000" y="6270"/>
                </a:lnTo>
                <a:cubicBezTo>
                  <a:pt x="3382" y="6627"/>
                  <a:pt x="3001" y="7286"/>
                  <a:pt x="3000" y="8000"/>
                </a:cubicBezTo>
                <a:lnTo>
                  <a:pt x="3000" y="16000"/>
                </a:lnTo>
                <a:cubicBezTo>
                  <a:pt x="3001" y="16714"/>
                  <a:pt x="3382" y="17373"/>
                  <a:pt x="4000" y="17730"/>
                </a:cubicBezTo>
                <a:close/>
              </a:path>
              <a:path w="24000" h="24000" fill="none">
                <a:moveTo>
                  <a:pt x="12000" y="22000"/>
                </a:moveTo>
                <a:lnTo>
                  <a:pt x="12000" y="12000"/>
                </a:lnTo>
              </a:path>
              <a:path w="24000" h="24000" fill="none">
                <a:moveTo>
                  <a:pt x="3290" y="7000"/>
                </a:moveTo>
                <a:lnTo>
                  <a:pt x="12000" y="12000"/>
                </a:lnTo>
                <a:lnTo>
                  <a:pt x="20710" y="7000"/>
                </a:lnTo>
              </a:path>
              <a:path w="24000" h="24000" fill="none">
                <a:moveTo>
                  <a:pt x="7500" y="4270"/>
                </a:moveTo>
                <a:lnTo>
                  <a:pt x="16500" y="9420"/>
                </a:lnTo>
              </a:path>
            </a:pathLst>
          </a:custGeom>
          <a:noFill/>
          <a:ln w="13762" cap="rnd">
            <a:solidFill>
              <a:schemeClr val="accent1"/>
            </a:solidFill>
            <a:round/>
          </a:ln>
        </p:spPr>
      </p:sp>
      <p:sp>
        <p:nvSpPr>
          <p:cNvPr id="32" name="text31"/>
          <p:cNvSpPr txBox="1"/>
          <p:nvPr/>
        </p:nvSpPr>
        <p:spPr>
          <a:xfrm>
            <a:off x="1133856" y="3748949"/>
            <a:ext cx="132588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ts val="1625"/>
              </a:lnSpc>
              <a:spcBef>
                <a:spcPts val="0"/>
              </a:spcBef>
              <a:buNone/>
            </a:pPr>
            <a:r>
              <a:rPr lang="en" sz="1250" b="0" i="0" dirty="0">
                <a:solidFill>
                  <a:schemeClr val="tx1"/>
                </a:solidFill>
                <a:latin typeface="Avenir Next"/>
                <a:ea typeface="Avenir Next"/>
                <a:cs typeface="Avenir Next"/>
              </a:rPr>
              <a:t>Product</a:t>
            </a:r>
            <a:endParaRPr lang="en" sz="1250" dirty="0"/>
          </a:p>
        </p:txBody>
      </p:sp>
      <p:sp>
        <p:nvSpPr>
          <p:cNvPr id="33" name="shape3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14600" y="3840389"/>
            <a:ext cx="2103120" cy="91440"/>
          </a:xfrm>
          <a:prstGeom prst="roundRect">
            <a:avLst>
              <a:gd name="adj" fmla="val 41667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34" name="shape3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14600" y="3840389"/>
            <a:ext cx="1724558" cy="91440"/>
          </a:xfrm>
          <a:prstGeom prst="roundRect">
            <a:avLst>
              <a:gd name="adj" fmla="val 41667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35" name="text34"/>
          <p:cNvSpPr txBox="1"/>
          <p:nvPr/>
        </p:nvSpPr>
        <p:spPr>
          <a:xfrm>
            <a:off x="4645152" y="3748949"/>
            <a:ext cx="50292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r">
              <a:lnSpc>
                <a:spcPts val="1625"/>
              </a:lnSpc>
              <a:spcBef>
                <a:spcPts val="0"/>
              </a:spcBef>
              <a:buNone/>
            </a:pPr>
            <a:r>
              <a:rPr lang="en" sz="1250" b="1" i="0" dirty="0">
                <a:solidFill>
                  <a:schemeClr val="tx1"/>
                </a:solidFill>
                <a:latin typeface="Avenir Next"/>
                <a:ea typeface="Avenir Next"/>
                <a:cs typeface="Avenir Next"/>
              </a:rPr>
              <a:t>82%</a:t>
            </a:r>
            <a:endParaRPr lang="en" sz="1250" dirty="0"/>
          </a:p>
        </p:txBody>
      </p:sp>
      <p:sp>
        <p:nvSpPr>
          <p:cNvPr id="36" name="column35-surface"/>
          <p:cNvSpPr/>
          <p:nvPr/>
        </p:nvSpPr>
        <p:spPr>
          <a:xfrm>
            <a:off x="5230459" y="3776472"/>
            <a:ext cx="603504" cy="219456"/>
          </a:xfrm>
          <a:prstGeom prst="roundRect">
            <a:avLst>
              <a:gd name="adj" fmla="val 50000"/>
            </a:avLst>
          </a:prstGeom>
          <a:solidFill>
            <a:srgbClr val="E6F5EC"/>
          </a:solidFill>
          <a:ln>
            <a:noFill/>
          </a:ln>
        </p:spPr>
      </p:sp>
      <p:sp>
        <p:nvSpPr>
          <p:cNvPr id="37" name="text36"/>
          <p:cNvSpPr txBox="1"/>
          <p:nvPr/>
        </p:nvSpPr>
        <p:spPr>
          <a:xfrm>
            <a:off x="5230459" y="3806830"/>
            <a:ext cx="603504" cy="1587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1" i="0" dirty="0">
                <a:solidFill>
                  <a:srgbClr val="157A3B"/>
                </a:solidFill>
                <a:latin typeface="Avenir Next"/>
                <a:ea typeface="Avenir Next"/>
                <a:cs typeface="Avenir Next"/>
              </a:rPr>
              <a:t>On track</a:t>
            </a:r>
            <a:endParaRPr lang="en" sz="1000" dirty="0"/>
          </a:p>
        </p:txBody>
      </p:sp>
      <p:sp>
        <p:nvSpPr>
          <p:cNvPr id="38" name="column37-surface"/>
          <p:cNvSpPr/>
          <p:nvPr/>
        </p:nvSpPr>
        <p:spPr>
          <a:xfrm>
            <a:off x="713232" y="4123853"/>
            <a:ext cx="310896" cy="310896"/>
          </a:xfrm>
          <a:prstGeom prst="roundRect">
            <a:avLst>
              <a:gd name="adj" fmla="val 28595"/>
            </a:avLst>
          </a:prstGeom>
          <a:solidFill>
            <a:schemeClr val="accent6"/>
          </a:solidFill>
          <a:ln>
            <a:noFill/>
          </a:ln>
        </p:spPr>
      </p:sp>
      <p:sp>
        <p:nvSpPr>
          <p:cNvPr id="39" name="icon3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86110" y="4196822"/>
            <a:ext cx="165141" cy="165141"/>
          </a:xfrm>
          <a:custGeom>
            <a:avLst/>
            <a:gdLst/>
            <a:ahLst/>
            <a:cxnLst/>
            <a:rect l="0" t="0" r="r" b="b"/>
            <a:pathLst>
              <a:path w="24000" h="24000" fill="none">
                <a:moveTo>
                  <a:pt x="16000" y="18000"/>
                </a:moveTo>
                <a:lnTo>
                  <a:pt x="22000" y="12000"/>
                </a:lnTo>
                <a:lnTo>
                  <a:pt x="16000" y="6000"/>
                </a:lnTo>
              </a:path>
              <a:path w="24000" h="24000" fill="none">
                <a:moveTo>
                  <a:pt x="8000" y="6000"/>
                </a:moveTo>
                <a:lnTo>
                  <a:pt x="2000" y="12000"/>
                </a:lnTo>
                <a:lnTo>
                  <a:pt x="8000" y="18000"/>
                </a:lnTo>
              </a:path>
            </a:pathLst>
          </a:custGeom>
          <a:noFill/>
          <a:ln w="13762" cap="rnd">
            <a:solidFill>
              <a:schemeClr val="accent5"/>
            </a:solidFill>
            <a:round/>
          </a:ln>
        </p:spPr>
      </p:sp>
      <p:sp>
        <p:nvSpPr>
          <p:cNvPr id="40" name="text39"/>
          <p:cNvSpPr txBox="1"/>
          <p:nvPr/>
        </p:nvSpPr>
        <p:spPr>
          <a:xfrm>
            <a:off x="1133856" y="4142141"/>
            <a:ext cx="132588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ts val="1625"/>
              </a:lnSpc>
              <a:spcBef>
                <a:spcPts val="0"/>
              </a:spcBef>
              <a:buNone/>
            </a:pPr>
            <a:r>
              <a:rPr lang="en" sz="1250" b="0" i="0" dirty="0">
                <a:solidFill>
                  <a:schemeClr val="tx1"/>
                </a:solidFill>
                <a:latin typeface="Avenir Next"/>
                <a:ea typeface="Avenir Next"/>
                <a:cs typeface="Avenir Next"/>
              </a:rPr>
              <a:t>Engineering</a:t>
            </a:r>
            <a:endParaRPr lang="en" sz="1250" dirty="0"/>
          </a:p>
        </p:txBody>
      </p:sp>
      <p:sp>
        <p:nvSpPr>
          <p:cNvPr id="41" name="shape4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14600" y="4233581"/>
            <a:ext cx="2103120" cy="91440"/>
          </a:xfrm>
          <a:prstGeom prst="roundRect">
            <a:avLst>
              <a:gd name="adj" fmla="val 41667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42" name="shape4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14600" y="4233581"/>
            <a:ext cx="1556309" cy="91440"/>
          </a:xfrm>
          <a:prstGeom prst="roundRect">
            <a:avLst>
              <a:gd name="adj" fmla="val 41667"/>
            </a:avLst>
          </a:prstGeom>
          <a:solidFill>
            <a:schemeClr val="accent5"/>
          </a:solidFill>
          <a:ln>
            <a:noFill/>
          </a:ln>
        </p:spPr>
      </p:sp>
      <p:sp>
        <p:nvSpPr>
          <p:cNvPr id="43" name="text42"/>
          <p:cNvSpPr txBox="1"/>
          <p:nvPr/>
        </p:nvSpPr>
        <p:spPr>
          <a:xfrm>
            <a:off x="4645152" y="4142141"/>
            <a:ext cx="50292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r">
              <a:lnSpc>
                <a:spcPts val="1625"/>
              </a:lnSpc>
              <a:spcBef>
                <a:spcPts val="0"/>
              </a:spcBef>
              <a:buNone/>
            </a:pPr>
            <a:r>
              <a:rPr lang="en" sz="1250" b="1" i="0" dirty="0">
                <a:solidFill>
                  <a:schemeClr val="tx1"/>
                </a:solidFill>
                <a:latin typeface="Avenir Next"/>
                <a:ea typeface="Avenir Next"/>
                <a:cs typeface="Avenir Next"/>
              </a:rPr>
              <a:t>74%</a:t>
            </a:r>
            <a:endParaRPr lang="en" sz="1250" dirty="0"/>
          </a:p>
        </p:txBody>
      </p:sp>
      <p:sp>
        <p:nvSpPr>
          <p:cNvPr id="44" name="column43-surface"/>
          <p:cNvSpPr/>
          <p:nvPr/>
        </p:nvSpPr>
        <p:spPr>
          <a:xfrm>
            <a:off x="5230459" y="4169573"/>
            <a:ext cx="603504" cy="219456"/>
          </a:xfrm>
          <a:prstGeom prst="roundRect">
            <a:avLst>
              <a:gd name="adj" fmla="val 50000"/>
            </a:avLst>
          </a:prstGeom>
          <a:solidFill>
            <a:srgbClr val="E6F5EC"/>
          </a:solidFill>
          <a:ln>
            <a:noFill/>
          </a:ln>
        </p:spPr>
      </p:sp>
      <p:sp>
        <p:nvSpPr>
          <p:cNvPr id="45" name="text44"/>
          <p:cNvSpPr txBox="1"/>
          <p:nvPr/>
        </p:nvSpPr>
        <p:spPr>
          <a:xfrm>
            <a:off x="5230459" y="4199931"/>
            <a:ext cx="603504" cy="1587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1" i="0" dirty="0">
                <a:solidFill>
                  <a:srgbClr val="157A3B"/>
                </a:solidFill>
                <a:latin typeface="Avenir Next"/>
                <a:ea typeface="Avenir Next"/>
                <a:cs typeface="Avenir Next"/>
              </a:rPr>
              <a:t>On track</a:t>
            </a:r>
            <a:endParaRPr lang="en" sz="1000" dirty="0"/>
          </a:p>
        </p:txBody>
      </p:sp>
      <p:sp>
        <p:nvSpPr>
          <p:cNvPr id="46" name="column45-surface"/>
          <p:cNvSpPr/>
          <p:nvPr/>
        </p:nvSpPr>
        <p:spPr>
          <a:xfrm>
            <a:off x="713232" y="4517045"/>
            <a:ext cx="310896" cy="310896"/>
          </a:xfrm>
          <a:prstGeom prst="roundRect">
            <a:avLst>
              <a:gd name="adj" fmla="val 28595"/>
            </a:avLst>
          </a:prstGeom>
          <a:solidFill>
            <a:srgbClr val="FDF1DE"/>
          </a:solidFill>
          <a:ln>
            <a:noFill/>
          </a:ln>
        </p:spPr>
      </p:sp>
      <p:sp>
        <p:nvSpPr>
          <p:cNvPr id="47" name="icon4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86110" y="4590014"/>
            <a:ext cx="165141" cy="165141"/>
          </a:xfrm>
          <a:custGeom>
            <a:avLst/>
            <a:gdLst/>
            <a:ahLst/>
            <a:cxnLst/>
            <a:rect l="0" t="0" r="r" b="b"/>
            <a:pathLst>
              <a:path w="24000" h="24000" fill="none">
                <a:moveTo>
                  <a:pt x="11000" y="6000"/>
                </a:moveTo>
                <a:cubicBezTo>
                  <a:pt x="14041" y="6078"/>
                  <a:pt x="17014" y="5088"/>
                  <a:pt x="19400" y="3200"/>
                </a:cubicBezTo>
                <a:cubicBezTo>
                  <a:pt x="19703" y="2973"/>
                  <a:pt x="20108" y="2936"/>
                  <a:pt x="20447" y="3106"/>
                </a:cubicBezTo>
                <a:cubicBezTo>
                  <a:pt x="20786" y="3275"/>
                  <a:pt x="21000" y="3621"/>
                  <a:pt x="21000" y="4000"/>
                </a:cubicBezTo>
                <a:lnTo>
                  <a:pt x="21000" y="16000"/>
                </a:lnTo>
                <a:cubicBezTo>
                  <a:pt x="21000" y="16379"/>
                  <a:pt x="20786" y="16725"/>
                  <a:pt x="20447" y="16894"/>
                </a:cubicBezTo>
                <a:cubicBezTo>
                  <a:pt x="20108" y="17064"/>
                  <a:pt x="19703" y="17027"/>
                  <a:pt x="19400" y="16800"/>
                </a:cubicBezTo>
                <a:cubicBezTo>
                  <a:pt x="17014" y="14912"/>
                  <a:pt x="14041" y="13922"/>
                  <a:pt x="11000" y="14000"/>
                </a:cubicBezTo>
                <a:lnTo>
                  <a:pt x="5000" y="14000"/>
                </a:lnTo>
                <a:cubicBezTo>
                  <a:pt x="3895" y="14000"/>
                  <a:pt x="3000" y="13105"/>
                  <a:pt x="3000" y="12000"/>
                </a:cubicBezTo>
                <a:lnTo>
                  <a:pt x="3000" y="8000"/>
                </a:lnTo>
                <a:cubicBezTo>
                  <a:pt x="3000" y="6895"/>
                  <a:pt x="3895" y="6000"/>
                  <a:pt x="5000" y="6000"/>
                </a:cubicBezTo>
                <a:close/>
              </a:path>
              <a:path w="24000" h="24000" fill="none">
                <a:moveTo>
                  <a:pt x="6000" y="14000"/>
                </a:moveTo>
                <a:cubicBezTo>
                  <a:pt x="6000" y="16596"/>
                  <a:pt x="6842" y="19123"/>
                  <a:pt x="8400" y="21200"/>
                </a:cubicBezTo>
                <a:cubicBezTo>
                  <a:pt x="9063" y="22084"/>
                  <a:pt x="10316" y="22263"/>
                  <a:pt x="11200" y="21600"/>
                </a:cubicBezTo>
                <a:cubicBezTo>
                  <a:pt x="12084" y="20937"/>
                  <a:pt x="12263" y="19684"/>
                  <a:pt x="11600" y="18800"/>
                </a:cubicBezTo>
                <a:cubicBezTo>
                  <a:pt x="10561" y="17415"/>
                  <a:pt x="10000" y="15731"/>
                  <a:pt x="10000" y="14000"/>
                </a:cubicBezTo>
              </a:path>
              <a:path w="24000" h="24000" fill="none">
                <a:moveTo>
                  <a:pt x="8000" y="6000"/>
                </a:moveTo>
                <a:lnTo>
                  <a:pt x="8000" y="14000"/>
                </a:lnTo>
              </a:path>
            </a:pathLst>
          </a:custGeom>
          <a:noFill/>
          <a:ln w="13762" cap="rnd">
            <a:solidFill>
              <a:srgbClr val="B86A00"/>
            </a:solidFill>
            <a:round/>
          </a:ln>
        </p:spPr>
      </p:sp>
      <p:sp>
        <p:nvSpPr>
          <p:cNvPr id="48" name="text47"/>
          <p:cNvSpPr txBox="1"/>
          <p:nvPr/>
        </p:nvSpPr>
        <p:spPr>
          <a:xfrm>
            <a:off x="1133856" y="4535333"/>
            <a:ext cx="132588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ts val="1625"/>
              </a:lnSpc>
              <a:spcBef>
                <a:spcPts val="0"/>
              </a:spcBef>
              <a:buNone/>
            </a:pPr>
            <a:r>
              <a:rPr lang="en" sz="1250" b="0" i="0" dirty="0">
                <a:solidFill>
                  <a:schemeClr val="tx1"/>
                </a:solidFill>
                <a:latin typeface="Avenir Next"/>
                <a:ea typeface="Avenir Next"/>
                <a:cs typeface="Avenir Next"/>
              </a:rPr>
              <a:t>Go-to-Market</a:t>
            </a:r>
            <a:endParaRPr lang="en" sz="1250" dirty="0"/>
          </a:p>
        </p:txBody>
      </p:sp>
      <p:sp>
        <p:nvSpPr>
          <p:cNvPr id="49" name="shape4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14600" y="4626773"/>
            <a:ext cx="2103120" cy="91440"/>
          </a:xfrm>
          <a:prstGeom prst="roundRect">
            <a:avLst>
              <a:gd name="adj" fmla="val 41667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50" name="shape4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14600" y="4626773"/>
            <a:ext cx="1219810" cy="91440"/>
          </a:xfrm>
          <a:prstGeom prst="roundRect">
            <a:avLst>
              <a:gd name="adj" fmla="val 41667"/>
            </a:avLst>
          </a:prstGeom>
          <a:solidFill>
            <a:srgbClr val="E08A0B"/>
          </a:solidFill>
          <a:ln>
            <a:noFill/>
          </a:ln>
        </p:spPr>
      </p:sp>
      <p:sp>
        <p:nvSpPr>
          <p:cNvPr id="51" name="text50"/>
          <p:cNvSpPr txBox="1"/>
          <p:nvPr/>
        </p:nvSpPr>
        <p:spPr>
          <a:xfrm>
            <a:off x="4645152" y="4535333"/>
            <a:ext cx="50292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r">
              <a:lnSpc>
                <a:spcPts val="1625"/>
              </a:lnSpc>
              <a:spcBef>
                <a:spcPts val="0"/>
              </a:spcBef>
              <a:buNone/>
            </a:pPr>
            <a:r>
              <a:rPr lang="en" sz="1250" b="1" i="0" dirty="0">
                <a:solidFill>
                  <a:schemeClr val="tx1"/>
                </a:solidFill>
                <a:latin typeface="Avenir Next"/>
                <a:ea typeface="Avenir Next"/>
                <a:cs typeface="Avenir Next"/>
              </a:rPr>
              <a:t>58%</a:t>
            </a:r>
            <a:endParaRPr lang="en" sz="1250" dirty="0"/>
          </a:p>
        </p:txBody>
      </p:sp>
      <p:sp>
        <p:nvSpPr>
          <p:cNvPr id="52" name="column51-surface"/>
          <p:cNvSpPr/>
          <p:nvPr/>
        </p:nvSpPr>
        <p:spPr>
          <a:xfrm>
            <a:off x="5230459" y="4562765"/>
            <a:ext cx="603504" cy="219456"/>
          </a:xfrm>
          <a:prstGeom prst="roundRect">
            <a:avLst>
              <a:gd name="adj" fmla="val 50000"/>
            </a:avLst>
          </a:prstGeom>
          <a:solidFill>
            <a:srgbClr val="FDF1DE"/>
          </a:solidFill>
          <a:ln>
            <a:noFill/>
          </a:ln>
        </p:spPr>
      </p:sp>
      <p:sp>
        <p:nvSpPr>
          <p:cNvPr id="53" name="text52"/>
          <p:cNvSpPr txBox="1"/>
          <p:nvPr/>
        </p:nvSpPr>
        <p:spPr>
          <a:xfrm>
            <a:off x="5230459" y="4593123"/>
            <a:ext cx="603504" cy="1587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1" i="0" dirty="0">
                <a:solidFill>
                  <a:srgbClr val="9A4D06"/>
                </a:solidFill>
                <a:latin typeface="Avenir Next"/>
                <a:ea typeface="Avenir Next"/>
                <a:cs typeface="Avenir Next"/>
              </a:rPr>
              <a:t>Watch</a:t>
            </a:r>
            <a:endParaRPr lang="en" sz="1000" dirty="0"/>
          </a:p>
        </p:txBody>
      </p:sp>
      <p:sp>
        <p:nvSpPr>
          <p:cNvPr id="54" name="free53-surface"/>
          <p:cNvSpPr/>
          <p:nvPr/>
        </p:nvSpPr>
        <p:spPr>
          <a:xfrm>
            <a:off x="6217920" y="3200400"/>
            <a:ext cx="5516667" cy="1737269"/>
          </a:xfrm>
          <a:prstGeom prst="roundRect">
            <a:avLst>
              <a:gd name="adj" fmla="val 7310"/>
            </a:avLst>
          </a:prstGeom>
          <a:solidFill>
            <a:schemeClr val="bg2"/>
          </a:solidFill>
          <a:ln>
            <a:noFill/>
          </a:ln>
          <a:effectLst>
            <a:outerShdw blurRad="152400" dist="38100" dir="5400000" algn="t" rotWithShape="0">
              <a:srgbClr val="000000">
                <a:alpha val="16000"/>
              </a:srgbClr>
            </a:outerShdw>
          </a:effectLst>
        </p:spPr>
      </p:sp>
      <p:sp>
        <p:nvSpPr>
          <p:cNvPr id="55" name="text54"/>
          <p:cNvSpPr txBox="1"/>
          <p:nvPr/>
        </p:nvSpPr>
        <p:spPr>
          <a:xfrm>
            <a:off x="6473952" y="3346704"/>
            <a:ext cx="3200400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770"/>
              </a:lnSpc>
              <a:spcBef>
                <a:spcPts val="0"/>
              </a:spcBef>
              <a:buNone/>
            </a:pPr>
            <a:r>
              <a:rPr lang="en" sz="1500" b="1" i="0" dirty="0">
                <a:solidFill>
                  <a:schemeClr val="tx1"/>
                </a:solidFill>
                <a:latin typeface="Avenir Next"/>
                <a:ea typeface="Avenir Next"/>
                <a:cs typeface="Avenir Next"/>
              </a:rPr>
              <a:t>Key milestones</a:t>
            </a:r>
            <a:endParaRPr lang="en" sz="1500" dirty="0"/>
          </a:p>
        </p:txBody>
      </p:sp>
      <p:sp>
        <p:nvSpPr>
          <p:cNvPr id="56" name="shape5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0" y="4046220"/>
            <a:ext cx="4800691" cy="457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57" name="shape5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0" y="4046220"/>
            <a:ext cx="2002536" cy="4572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58" name="text57"/>
          <p:cNvSpPr txBox="1"/>
          <p:nvPr/>
        </p:nvSpPr>
        <p:spPr>
          <a:xfrm>
            <a:off x="6355080" y="3675888"/>
            <a:ext cx="146304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ts val="1313"/>
              </a:lnSpc>
              <a:spcBef>
                <a:spcPts val="0"/>
              </a:spcBef>
              <a:buNone/>
            </a:pPr>
            <a:r>
              <a:rPr lang="en" sz="1050" b="0" i="0" dirty="0">
                <a:solidFill>
                  <a:schemeClr val="tx2"/>
                </a:solidFill>
                <a:latin typeface="Avenir Next"/>
                <a:ea typeface="Avenir Next"/>
                <a:cs typeface="Avenir Next"/>
              </a:rPr>
              <a:t>Sep 30</a:t>
            </a:r>
            <a:endParaRPr lang="en" sz="1050" dirty="0"/>
          </a:p>
        </p:txBody>
      </p:sp>
      <p:sp>
        <p:nvSpPr>
          <p:cNvPr id="59" name="column58-surface"/>
          <p:cNvSpPr/>
          <p:nvPr/>
        </p:nvSpPr>
        <p:spPr>
          <a:xfrm>
            <a:off x="6949440" y="3931829"/>
            <a:ext cx="274320" cy="27432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>
            <a:noFill/>
          </a:ln>
        </p:spPr>
      </p:sp>
      <p:sp>
        <p:nvSpPr>
          <p:cNvPr id="60" name="icon5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010339" y="3992819"/>
            <a:ext cx="152430" cy="152430"/>
          </a:xfrm>
          <a:custGeom>
            <a:avLst/>
            <a:gdLst/>
            <a:ahLst/>
            <a:cxnLst/>
            <a:rect l="0" t="0" r="r" b="b"/>
            <a:pathLst>
              <a:path w="24000" h="24000" fill="none">
                <a:moveTo>
                  <a:pt x="20000" y="6000"/>
                </a:moveTo>
                <a:lnTo>
                  <a:pt x="9000" y="17000"/>
                </a:lnTo>
                <a:lnTo>
                  <a:pt x="4000" y="12000"/>
                </a:lnTo>
              </a:path>
            </a:pathLst>
          </a:custGeom>
          <a:noFill/>
          <a:ln w="19054" cap="rnd">
            <a:solidFill>
              <a:schemeClr val="bg2"/>
            </a:solidFill>
            <a:round/>
          </a:ln>
        </p:spPr>
      </p:sp>
      <p:sp>
        <p:nvSpPr>
          <p:cNvPr id="61" name="text60"/>
          <p:cNvSpPr txBox="1"/>
          <p:nvPr/>
        </p:nvSpPr>
        <p:spPr>
          <a:xfrm>
            <a:off x="6309360" y="4315877"/>
            <a:ext cx="155448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ts val="1690"/>
              </a:lnSpc>
              <a:spcBef>
                <a:spcPts val="0"/>
              </a:spcBef>
              <a:buNone/>
            </a:pPr>
            <a:r>
              <a:rPr lang="en" sz="1300" b="1" i="0" dirty="0">
                <a:solidFill>
                  <a:schemeClr val="tx1"/>
                </a:solidFill>
                <a:latin typeface="Avenir Next"/>
                <a:ea typeface="Avenir Next"/>
                <a:cs typeface="Avenir Next"/>
              </a:rPr>
              <a:t>Foundation</a:t>
            </a:r>
            <a:endParaRPr lang="en" sz="1300" dirty="0"/>
          </a:p>
        </p:txBody>
      </p:sp>
      <p:sp>
        <p:nvSpPr>
          <p:cNvPr id="62" name="text61"/>
          <p:cNvSpPr txBox="1"/>
          <p:nvPr/>
        </p:nvSpPr>
        <p:spPr>
          <a:xfrm>
            <a:off x="6309360" y="4562765"/>
            <a:ext cx="155448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ts val="1313"/>
              </a:lnSpc>
              <a:spcBef>
                <a:spcPts val="0"/>
              </a:spcBef>
              <a:buNone/>
            </a:pPr>
            <a:r>
              <a:rPr lang="en" sz="1050" b="0" i="0" dirty="0">
                <a:solidFill>
                  <a:srgbClr val="157A3B"/>
                </a:solidFill>
                <a:latin typeface="Avenir Next"/>
                <a:ea typeface="Avenir Next"/>
                <a:cs typeface="Avenir Next"/>
              </a:rPr>
              <a:t>Complete</a:t>
            </a:r>
            <a:endParaRPr lang="en" sz="1050" dirty="0"/>
          </a:p>
        </p:txBody>
      </p:sp>
      <p:sp>
        <p:nvSpPr>
          <p:cNvPr id="63" name="text62"/>
          <p:cNvSpPr txBox="1"/>
          <p:nvPr/>
        </p:nvSpPr>
        <p:spPr>
          <a:xfrm>
            <a:off x="8275320" y="3675888"/>
            <a:ext cx="146304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ts val="1313"/>
              </a:lnSpc>
              <a:spcBef>
                <a:spcPts val="0"/>
              </a:spcBef>
              <a:buNone/>
            </a:pPr>
            <a:r>
              <a:rPr lang="en" sz="1050" b="0" i="0" dirty="0">
                <a:solidFill>
                  <a:schemeClr val="tx2"/>
                </a:solidFill>
                <a:latin typeface="Avenir Next"/>
                <a:ea typeface="Avenir Next"/>
                <a:cs typeface="Avenir Next"/>
              </a:rPr>
              <a:t>Dec 15</a:t>
            </a:r>
            <a:endParaRPr lang="en" sz="1050" dirty="0"/>
          </a:p>
        </p:txBody>
      </p:sp>
      <p:sp>
        <p:nvSpPr>
          <p:cNvPr id="64" name="shape6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778240" y="3840389"/>
            <a:ext cx="457200" cy="4572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65" name="shape6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869680" y="3931829"/>
            <a:ext cx="274320" cy="2743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66" name="shape6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961120" y="4023269"/>
            <a:ext cx="91440" cy="91440"/>
          </a:xfrm>
          <a:prstGeom prst="ellipse">
            <a:avLst/>
          </a:prstGeom>
          <a:solidFill>
            <a:schemeClr val="bg2"/>
          </a:solidFill>
          <a:ln>
            <a:noFill/>
          </a:ln>
        </p:spPr>
      </p:sp>
      <p:sp>
        <p:nvSpPr>
          <p:cNvPr id="67" name="text66"/>
          <p:cNvSpPr txBox="1"/>
          <p:nvPr/>
        </p:nvSpPr>
        <p:spPr>
          <a:xfrm>
            <a:off x="8229600" y="4315877"/>
            <a:ext cx="155448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ts val="1690"/>
              </a:lnSpc>
              <a:spcBef>
                <a:spcPts val="0"/>
              </a:spcBef>
              <a:buNone/>
            </a:pPr>
            <a:r>
              <a:rPr lang="en" sz="1300" b="1" i="0" dirty="0">
                <a:solidFill>
                  <a:schemeClr val="tx1"/>
                </a:solidFill>
                <a:latin typeface="Avenir Next"/>
                <a:ea typeface="Avenir Next"/>
                <a:cs typeface="Avenir Next"/>
              </a:rPr>
              <a:t>MVP release</a:t>
            </a:r>
            <a:endParaRPr lang="en" sz="1300" dirty="0"/>
          </a:p>
        </p:txBody>
      </p:sp>
      <p:sp>
        <p:nvSpPr>
          <p:cNvPr id="68" name="text67"/>
          <p:cNvSpPr txBox="1"/>
          <p:nvPr/>
        </p:nvSpPr>
        <p:spPr>
          <a:xfrm>
            <a:off x="8229600" y="4562765"/>
            <a:ext cx="155448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ts val="1313"/>
              </a:lnSpc>
              <a:spcBef>
                <a:spcPts val="0"/>
              </a:spcBef>
              <a:buNone/>
            </a:pPr>
            <a:r>
              <a:rPr lang="en" sz="1050" b="0" i="0" dirty="0">
                <a:solidFill>
                  <a:schemeClr val="accent1"/>
                </a:solidFill>
                <a:latin typeface="Avenir Next"/>
                <a:ea typeface="Avenir Next"/>
                <a:cs typeface="Avenir Next"/>
              </a:rPr>
              <a:t>In progress</a:t>
            </a:r>
            <a:endParaRPr lang="en" sz="1050" dirty="0"/>
          </a:p>
        </p:txBody>
      </p:sp>
      <p:sp>
        <p:nvSpPr>
          <p:cNvPr id="69" name="text68"/>
          <p:cNvSpPr txBox="1"/>
          <p:nvPr/>
        </p:nvSpPr>
        <p:spPr>
          <a:xfrm>
            <a:off x="10195560" y="3675888"/>
            <a:ext cx="146304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ts val="1313"/>
              </a:lnSpc>
              <a:spcBef>
                <a:spcPts val="0"/>
              </a:spcBef>
              <a:buNone/>
            </a:pPr>
            <a:r>
              <a:rPr lang="en" sz="1050" b="0" i="0" dirty="0">
                <a:solidFill>
                  <a:schemeClr val="tx2"/>
                </a:solidFill>
                <a:latin typeface="Avenir Next"/>
                <a:ea typeface="Avenir Next"/>
                <a:cs typeface="Avenir Next"/>
              </a:rPr>
              <a:t>Feb 15</a:t>
            </a:r>
            <a:endParaRPr lang="en" sz="1050" dirty="0"/>
          </a:p>
        </p:txBody>
      </p:sp>
      <p:sp>
        <p:nvSpPr>
          <p:cNvPr id="70" name="shape6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808208" y="3950208"/>
            <a:ext cx="237744" cy="237744"/>
          </a:xfrm>
          <a:prstGeom prst="ellipse">
            <a:avLst/>
          </a:prstGeom>
          <a:solidFill>
            <a:schemeClr val="bg2"/>
          </a:solidFill>
          <a:ln w="22225">
            <a:solidFill>
              <a:srgbClr val="B8C0CC"/>
            </a:solidFill>
          </a:ln>
        </p:spPr>
      </p:sp>
      <p:sp>
        <p:nvSpPr>
          <p:cNvPr id="71" name="text70"/>
          <p:cNvSpPr txBox="1"/>
          <p:nvPr/>
        </p:nvSpPr>
        <p:spPr>
          <a:xfrm>
            <a:off x="10149840" y="4315877"/>
            <a:ext cx="155448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ts val="1690"/>
              </a:lnSpc>
              <a:spcBef>
                <a:spcPts val="0"/>
              </a:spcBef>
              <a:buNone/>
            </a:pPr>
            <a:r>
              <a:rPr lang="en" sz="1300" b="1" i="0" dirty="0">
                <a:solidFill>
                  <a:schemeClr val="tx1"/>
                </a:solidFill>
                <a:latin typeface="Avenir Next"/>
                <a:ea typeface="Avenir Next"/>
                <a:cs typeface="Avenir Next"/>
              </a:rPr>
              <a:t>Public beta</a:t>
            </a:r>
            <a:endParaRPr lang="en" sz="1300" dirty="0"/>
          </a:p>
        </p:txBody>
      </p:sp>
      <p:sp>
        <p:nvSpPr>
          <p:cNvPr id="72" name="text71"/>
          <p:cNvSpPr txBox="1"/>
          <p:nvPr/>
        </p:nvSpPr>
        <p:spPr>
          <a:xfrm>
            <a:off x="10149840" y="4562765"/>
            <a:ext cx="155448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ts val="1313"/>
              </a:lnSpc>
              <a:spcBef>
                <a:spcPts val="0"/>
              </a:spcBef>
              <a:buNone/>
            </a:pPr>
            <a:r>
              <a:rPr lang="en" sz="1050" b="0" i="0" dirty="0">
                <a:solidFill>
                  <a:schemeClr val="tx2"/>
                </a:solidFill>
                <a:latin typeface="Avenir Next"/>
                <a:ea typeface="Avenir Next"/>
                <a:cs typeface="Avenir Next"/>
              </a:rPr>
              <a:t>Planned</a:t>
            </a:r>
            <a:endParaRPr lang="en" sz="1050" dirty="0"/>
          </a:p>
        </p:txBody>
      </p:sp>
      <p:sp>
        <p:nvSpPr>
          <p:cNvPr id="73" name="column72-surface"/>
          <p:cNvSpPr/>
          <p:nvPr/>
        </p:nvSpPr>
        <p:spPr>
          <a:xfrm>
            <a:off x="8284464" y="3968405"/>
            <a:ext cx="530352" cy="201168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</p:sp>
      <p:sp>
        <p:nvSpPr>
          <p:cNvPr id="74" name="text73"/>
          <p:cNvSpPr txBox="1"/>
          <p:nvPr/>
        </p:nvSpPr>
        <p:spPr>
          <a:xfrm>
            <a:off x="8284464" y="3989619"/>
            <a:ext cx="530352" cy="1587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1" i="0" spc="50" dirty="0">
                <a:solidFill>
                  <a:schemeClr val="bg2"/>
                </a:solidFill>
                <a:latin typeface="Avenir Next"/>
                <a:ea typeface="Avenir Next"/>
                <a:cs typeface="Avenir Next"/>
              </a:rPr>
              <a:t>TODAY</a:t>
            </a:r>
            <a:endParaRPr lang="en" sz="1000" dirty="0"/>
          </a:p>
        </p:txBody>
      </p:sp>
      <p:sp>
        <p:nvSpPr>
          <p:cNvPr id="75" name="free74-surface"/>
          <p:cNvSpPr/>
          <p:nvPr/>
        </p:nvSpPr>
        <p:spPr>
          <a:xfrm>
            <a:off x="457200" y="5120640"/>
            <a:ext cx="5577931" cy="1280160"/>
          </a:xfrm>
          <a:prstGeom prst="roundRect">
            <a:avLst>
              <a:gd name="adj" fmla="val 9921"/>
            </a:avLst>
          </a:prstGeom>
          <a:solidFill>
            <a:srgbClr val="FDEEEE"/>
          </a:solidFill>
          <a:ln>
            <a:noFill/>
          </a:ln>
        </p:spPr>
      </p:sp>
      <p:sp>
        <p:nvSpPr>
          <p:cNvPr id="76" name="column75-surface"/>
          <p:cNvSpPr/>
          <p:nvPr/>
        </p:nvSpPr>
        <p:spPr>
          <a:xfrm>
            <a:off x="713232" y="5358384"/>
            <a:ext cx="420624" cy="420624"/>
          </a:xfrm>
          <a:prstGeom prst="roundRect">
            <a:avLst>
              <a:gd name="adj" fmla="val 21135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77" name="icon7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2843" y="5448087"/>
            <a:ext cx="241310" cy="241310"/>
          </a:xfrm>
          <a:custGeom>
            <a:avLst/>
            <a:gdLst/>
            <a:ahLst/>
            <a:cxnLst/>
            <a:rect l="0" t="0" r="r" b="b"/>
            <a:pathLst>
              <a:path w="24000" h="24000" fill="none">
                <a:moveTo>
                  <a:pt x="21730" y="18000"/>
                </a:moveTo>
                <a:lnTo>
                  <a:pt x="13730" y="4000"/>
                </a:lnTo>
                <a:cubicBezTo>
                  <a:pt x="13375" y="3373"/>
                  <a:pt x="12710" y="2986"/>
                  <a:pt x="11990" y="2986"/>
                </a:cubicBezTo>
                <a:cubicBezTo>
                  <a:pt x="11270" y="2986"/>
                  <a:pt x="10605" y="3373"/>
                  <a:pt x="10250" y="4000"/>
                </a:cubicBezTo>
                <a:lnTo>
                  <a:pt x="2250" y="18000"/>
                </a:lnTo>
                <a:cubicBezTo>
                  <a:pt x="1891" y="18622"/>
                  <a:pt x="1893" y="19388"/>
                  <a:pt x="2254" y="20008"/>
                </a:cubicBezTo>
                <a:cubicBezTo>
                  <a:pt x="2616" y="20628"/>
                  <a:pt x="3282" y="21006"/>
                  <a:pt x="4000" y="21000"/>
                </a:cubicBezTo>
                <a:lnTo>
                  <a:pt x="20000" y="21000"/>
                </a:lnTo>
                <a:cubicBezTo>
                  <a:pt x="20714" y="20999"/>
                  <a:pt x="21374" y="20618"/>
                  <a:pt x="21731" y="19999"/>
                </a:cubicBezTo>
                <a:cubicBezTo>
                  <a:pt x="22087" y="19380"/>
                  <a:pt x="22087" y="18618"/>
                  <a:pt x="21730" y="18000"/>
                </a:cubicBezTo>
              </a:path>
              <a:path w="24000" h="24000" fill="none">
                <a:moveTo>
                  <a:pt x="12000" y="9000"/>
                </a:moveTo>
                <a:lnTo>
                  <a:pt x="12000" y="13000"/>
                </a:lnTo>
              </a:path>
              <a:path w="24000" h="24000" fill="none">
                <a:moveTo>
                  <a:pt x="12000" y="17000"/>
                </a:moveTo>
                <a:lnTo>
                  <a:pt x="12010" y="17000"/>
                </a:lnTo>
              </a:path>
            </a:pathLst>
          </a:custGeom>
          <a:noFill/>
          <a:ln w="20109" cap="rnd">
            <a:solidFill>
              <a:srgbClr val="DC2626"/>
            </a:solidFill>
            <a:round/>
          </a:ln>
        </p:spPr>
      </p:sp>
      <p:sp>
        <p:nvSpPr>
          <p:cNvPr id="78" name="text77"/>
          <p:cNvSpPr txBox="1"/>
          <p:nvPr/>
        </p:nvSpPr>
        <p:spPr>
          <a:xfrm>
            <a:off x="1316736" y="5330952"/>
            <a:ext cx="1188720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ts val="1260"/>
              </a:lnSpc>
              <a:spcBef>
                <a:spcPts val="0"/>
              </a:spcBef>
              <a:buNone/>
            </a:pPr>
            <a:r>
              <a:rPr lang="en" sz="1050" b="1" i="0" spc="158" dirty="0">
                <a:solidFill>
                  <a:srgbClr val="B91C1C"/>
                </a:solidFill>
                <a:latin typeface="Avenir Next"/>
                <a:ea typeface="Avenir Next"/>
                <a:cs typeface="Avenir Next"/>
              </a:rPr>
              <a:t>KEY RISK</a:t>
            </a:r>
            <a:endParaRPr lang="en" sz="1050" dirty="0"/>
          </a:p>
        </p:txBody>
      </p:sp>
      <p:sp>
        <p:nvSpPr>
          <p:cNvPr id="79" name="column78-surface"/>
          <p:cNvSpPr/>
          <p:nvPr/>
        </p:nvSpPr>
        <p:spPr>
          <a:xfrm>
            <a:off x="2286000" y="5340096"/>
            <a:ext cx="713232" cy="219456"/>
          </a:xfrm>
          <a:prstGeom prst="roundRect">
            <a:avLst>
              <a:gd name="adj" fmla="val 50000"/>
            </a:avLst>
          </a:prstGeom>
          <a:solidFill>
            <a:srgbClr val="FBE2BE"/>
          </a:solidFill>
          <a:ln>
            <a:noFill/>
          </a:ln>
        </p:spPr>
      </p:sp>
      <p:sp>
        <p:nvSpPr>
          <p:cNvPr id="80" name="text79"/>
          <p:cNvSpPr txBox="1"/>
          <p:nvPr/>
        </p:nvSpPr>
        <p:spPr>
          <a:xfrm>
            <a:off x="2286000" y="5370454"/>
            <a:ext cx="713232" cy="1587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1" i="0" dirty="0">
                <a:solidFill>
                  <a:srgbClr val="9A4D06"/>
                </a:solidFill>
                <a:latin typeface="Avenir Next"/>
                <a:ea typeface="Avenir Next"/>
                <a:cs typeface="Avenir Next"/>
              </a:rPr>
              <a:t>Medium</a:t>
            </a:r>
            <a:endParaRPr lang="en" sz="1000" dirty="0"/>
          </a:p>
        </p:txBody>
      </p:sp>
      <p:sp>
        <p:nvSpPr>
          <p:cNvPr id="81" name="text80"/>
          <p:cNvSpPr txBox="1"/>
          <p:nvPr/>
        </p:nvSpPr>
        <p:spPr>
          <a:xfrm>
            <a:off x="1316736" y="5596128"/>
            <a:ext cx="4526371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620"/>
              </a:lnSpc>
              <a:spcBef>
                <a:spcPts val="0"/>
              </a:spcBef>
              <a:buNone/>
            </a:pPr>
            <a:r>
              <a:rPr lang="en" sz="1350" b="1" i="0" dirty="0">
                <a:solidFill>
                  <a:schemeClr val="tx1"/>
                </a:solidFill>
                <a:latin typeface="Avenir Next"/>
                <a:ea typeface="Avenir Next"/>
                <a:cs typeface="Avenir Next"/>
              </a:rPr>
              <a:t>GPU capacity from our third-party provider is not yet confirmed for Q1</a:t>
            </a:r>
            <a:endParaRPr lang="en" sz="1350" dirty="0"/>
          </a:p>
        </p:txBody>
      </p:sp>
      <p:sp>
        <p:nvSpPr>
          <p:cNvPr id="82" name="text81"/>
          <p:cNvSpPr txBox="1"/>
          <p:nvPr/>
        </p:nvSpPr>
        <p:spPr>
          <a:xfrm>
            <a:off x="1316736" y="6062472"/>
            <a:ext cx="4526371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375"/>
              </a:lnSpc>
              <a:spcBef>
                <a:spcPts val="0"/>
              </a:spcBef>
              <a:buNone/>
            </a:pPr>
            <a:r>
              <a:rPr lang="en" sz="1100" b="0" i="0" dirty="0">
                <a:solidFill>
                  <a:schemeClr val="tx2"/>
                </a:solidFill>
                <a:latin typeface="Avenir Next"/>
                <a:ea typeface="Avenir Next"/>
                <a:cs typeface="Avenir Next"/>
              </a:rPr>
              <a:t>If unresolved, the public beta slips four to six weeks</a:t>
            </a:r>
            <a:endParaRPr lang="en" sz="1100" dirty="0"/>
          </a:p>
        </p:txBody>
      </p:sp>
      <p:sp>
        <p:nvSpPr>
          <p:cNvPr id="83" name="free82-surface"/>
          <p:cNvSpPr/>
          <p:nvPr/>
        </p:nvSpPr>
        <p:spPr>
          <a:xfrm>
            <a:off x="6217920" y="5120640"/>
            <a:ext cx="5516667" cy="1280160"/>
          </a:xfrm>
          <a:prstGeom prst="roundRect">
            <a:avLst>
              <a:gd name="adj" fmla="val 9921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84" name="column83-surface"/>
          <p:cNvSpPr/>
          <p:nvPr/>
        </p:nvSpPr>
        <p:spPr>
          <a:xfrm>
            <a:off x="6473952" y="5358384"/>
            <a:ext cx="420624" cy="420624"/>
          </a:xfrm>
          <a:prstGeom prst="roundRect">
            <a:avLst>
              <a:gd name="adj" fmla="val 21135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85" name="icon8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63563" y="5448087"/>
            <a:ext cx="241310" cy="241310"/>
          </a:xfrm>
          <a:custGeom>
            <a:avLst/>
            <a:gdLst/>
            <a:ahLst/>
            <a:cxnLst/>
            <a:rect l="0" t="0" r="r" b="b"/>
            <a:pathLst>
              <a:path w="24000" h="24000" fill="none">
                <a:moveTo>
                  <a:pt x="14000" y="13000"/>
                </a:moveTo>
                <a:lnTo>
                  <a:pt x="5619" y="21380"/>
                </a:lnTo>
                <a:cubicBezTo>
                  <a:pt x="4791" y="22209"/>
                  <a:pt x="3447" y="22209"/>
                  <a:pt x="2619" y="21381"/>
                </a:cubicBezTo>
                <a:cubicBezTo>
                  <a:pt x="1790" y="20552"/>
                  <a:pt x="1790" y="19209"/>
                  <a:pt x="2618" y="18380"/>
                </a:cubicBezTo>
                <a:lnTo>
                  <a:pt x="11002" y="9999"/>
                </a:lnTo>
              </a:path>
              <a:path w="24000" h="24000" fill="none">
                <a:moveTo>
                  <a:pt x="16000" y="16000"/>
                </a:moveTo>
                <a:lnTo>
                  <a:pt x="22000" y="10000"/>
                </a:lnTo>
              </a:path>
              <a:path w="24000" h="24000" fill="none">
                <a:moveTo>
                  <a:pt x="21500" y="10500"/>
                </a:moveTo>
                <a:lnTo>
                  <a:pt x="13500" y="2500"/>
                </a:lnTo>
              </a:path>
              <a:path w="24000" h="24000" fill="none">
                <a:moveTo>
                  <a:pt x="8000" y="8000"/>
                </a:moveTo>
                <a:lnTo>
                  <a:pt x="14000" y="2000"/>
                </a:lnTo>
              </a:path>
              <a:path w="24000" h="24000" fill="none">
                <a:moveTo>
                  <a:pt x="8500" y="7500"/>
                </a:moveTo>
                <a:lnTo>
                  <a:pt x="16500" y="15500"/>
                </a:lnTo>
              </a:path>
            </a:pathLst>
          </a:custGeom>
          <a:noFill/>
          <a:ln w="20109" cap="rnd">
            <a:solidFill>
              <a:schemeClr val="accent1"/>
            </a:solidFill>
            <a:round/>
          </a:ln>
        </p:spPr>
      </p:sp>
      <p:sp>
        <p:nvSpPr>
          <p:cNvPr id="86" name="text85"/>
          <p:cNvSpPr txBox="1"/>
          <p:nvPr/>
        </p:nvSpPr>
        <p:spPr>
          <a:xfrm>
            <a:off x="7077456" y="5330952"/>
            <a:ext cx="1463040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ts val="1260"/>
              </a:lnSpc>
              <a:spcBef>
                <a:spcPts val="0"/>
              </a:spcBef>
              <a:buNone/>
            </a:pPr>
            <a:r>
              <a:rPr lang="en" sz="1050" b="1" i="0" spc="158" dirty="0">
                <a:solidFill>
                  <a:schemeClr val="accent1"/>
                </a:solidFill>
                <a:latin typeface="Avenir Next"/>
                <a:ea typeface="Avenir Next"/>
                <a:cs typeface="Avenir Next"/>
              </a:rPr>
              <a:t>NEXT DECISION</a:t>
            </a:r>
            <a:endParaRPr lang="en" sz="1050" dirty="0"/>
          </a:p>
        </p:txBody>
      </p:sp>
      <p:sp>
        <p:nvSpPr>
          <p:cNvPr id="87" name="column86-surface"/>
          <p:cNvSpPr/>
          <p:nvPr/>
        </p:nvSpPr>
        <p:spPr>
          <a:xfrm>
            <a:off x="8577072" y="5340096"/>
            <a:ext cx="822960" cy="219456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88" name="text87"/>
          <p:cNvSpPr txBox="1"/>
          <p:nvPr/>
        </p:nvSpPr>
        <p:spPr>
          <a:xfrm>
            <a:off x="8577072" y="5370454"/>
            <a:ext cx="822960" cy="1587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1" i="0" dirty="0">
                <a:solidFill>
                  <a:schemeClr val="accent1"/>
                </a:solidFill>
                <a:latin typeface="Avenir Next"/>
                <a:ea typeface="Avenir Next"/>
                <a:cs typeface="Avenir Next"/>
              </a:rPr>
              <a:t>By Dec 6</a:t>
            </a:r>
            <a:endParaRPr lang="en" sz="1000" dirty="0"/>
          </a:p>
        </p:txBody>
      </p:sp>
      <p:sp>
        <p:nvSpPr>
          <p:cNvPr id="89" name="text88"/>
          <p:cNvSpPr txBox="1"/>
          <p:nvPr/>
        </p:nvSpPr>
        <p:spPr>
          <a:xfrm>
            <a:off x="7077456" y="5596128"/>
            <a:ext cx="443484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620"/>
              </a:lnSpc>
              <a:spcBef>
                <a:spcPts val="0"/>
              </a:spcBef>
              <a:buNone/>
            </a:pPr>
            <a:r>
              <a:rPr lang="en" sz="1350" b="1" i="0" dirty="0">
                <a:solidFill>
                  <a:schemeClr val="tx1"/>
                </a:solidFill>
                <a:latin typeface="Avenir Next"/>
                <a:ea typeface="Avenir Next"/>
                <a:cs typeface="Avenir Next"/>
              </a:rPr>
              <a:t>Approve a $0.6M reserve for dedicated GPU capacity</a:t>
            </a:r>
            <a:endParaRPr lang="en" sz="1350" dirty="0"/>
          </a:p>
        </p:txBody>
      </p:sp>
      <p:sp>
        <p:nvSpPr>
          <p:cNvPr id="90" name="text89"/>
          <p:cNvSpPr txBox="1"/>
          <p:nvPr/>
        </p:nvSpPr>
        <p:spPr>
          <a:xfrm>
            <a:off x="7077456" y="6062472"/>
            <a:ext cx="4434840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375"/>
              </a:lnSpc>
              <a:spcBef>
                <a:spcPts val="0"/>
              </a:spcBef>
              <a:buNone/>
            </a:pPr>
            <a:r>
              <a:rPr lang="en" sz="1100" b="0" i="0" dirty="0">
                <a:solidFill>
                  <a:schemeClr val="tx2"/>
                </a:solidFill>
                <a:latin typeface="Avenir Next"/>
                <a:ea typeface="Avenir Next"/>
                <a:cs typeface="Avenir Next"/>
              </a:rPr>
              <a:t>Secures the Feb 15 beta and de-risks the Q2 launch</a:t>
            </a:r>
            <a:endParaRPr lang="en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workstream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1"/>
          <p:cNvSpPr txBox="1"/>
          <p:nvPr/>
        </p:nvSpPr>
        <p:spPr>
          <a:xfrm>
            <a:off x="457200" y="457200"/>
            <a:ext cx="9144091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60"/>
              </a:lnSpc>
              <a:spcBef>
                <a:spcPts val="0"/>
              </a:spcBef>
              <a:buNone/>
            </a:pPr>
            <a:r>
              <a:rPr lang="en" sz="1050" b="1" i="0" dirty="0">
                <a:solidFill>
                  <a:schemeClr val="accent1"/>
                </a:solidFill>
                <a:latin typeface="Avenir Next"/>
                <a:ea typeface="Avenir Next"/>
                <a:cs typeface="Avenir Next"/>
              </a:rPr>
              <a:t>EXECUTIVE DASHBOARD</a:t>
            </a:r>
            <a:endParaRPr lang="en" sz="1050" dirty="0"/>
          </a:p>
        </p:txBody>
      </p:sp>
      <p:sp>
        <p:nvSpPr>
          <p:cNvPr id="3" name="text2"/>
          <p:cNvSpPr>
            <a:spLocks noGrp="1"/>
          </p:cNvSpPr>
          <p:nvPr>
            <p:ph type="title"/>
          </p:nvPr>
        </p:nvSpPr>
        <p:spPr>
          <a:xfrm>
            <a:off x="457200" y="896112"/>
            <a:ext cx="11274552" cy="5943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3150"/>
              </a:lnSpc>
              <a:spcBef>
                <a:spcPts val="0"/>
              </a:spcBef>
              <a:buNone/>
            </a:pPr>
            <a:r>
              <a:rPr lang="en" sz="3000" b="1" i="0" dirty="0">
                <a:solidFill>
                  <a:schemeClr val="tx1"/>
                </a:solidFill>
                <a:latin typeface="Avenir Next"/>
                <a:ea typeface="Avenir Next"/>
                <a:cs typeface="Avenir Next"/>
              </a:rPr>
              <a:t>Three workstreams. One critical dependency.</a:t>
            </a:r>
            <a:endParaRPr lang="en" sz="3000" dirty="0"/>
          </a:p>
        </p:txBody>
      </p:sp>
      <p:sp>
        <p:nvSpPr>
          <p:cNvPr id="4" name="text3"/>
          <p:cNvSpPr txBox="1"/>
          <p:nvPr/>
        </p:nvSpPr>
        <p:spPr>
          <a:xfrm>
            <a:off x="457200" y="1527048"/>
            <a:ext cx="1078992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buNone/>
            </a:pPr>
            <a:r>
              <a:rPr lang="en" sz="1500" b="0" i="0" dirty="0">
                <a:solidFill>
                  <a:schemeClr val="tx2"/>
                </a:solidFill>
                <a:latin typeface="Avenir Next"/>
                <a:ea typeface="Avenir Next"/>
                <a:cs typeface="Avenir Next"/>
              </a:rPr>
              <a:t>Product is ready; engineering and go-to-market converge on the beta gate.</a:t>
            </a:r>
            <a:endParaRPr lang="en" sz="1500" dirty="0"/>
          </a:p>
        </p:txBody>
      </p:sp>
      <p:sp>
        <p:nvSpPr>
          <p:cNvPr id="5" name="shape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6176589"/>
            <a:ext cx="11274552" cy="95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6" name="text5"/>
          <p:cNvSpPr txBox="1"/>
          <p:nvPr/>
        </p:nvSpPr>
        <p:spPr>
          <a:xfrm>
            <a:off x="457200" y="6309360"/>
            <a:ext cx="950976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Avenir Next"/>
                <a:ea typeface="Avenir Next"/>
                <a:cs typeface="Avenir Next"/>
              </a:rPr>
              <a:t>Project Atlas — Q4 Executive Review  ·  Illustrative demo</a:t>
            </a:r>
            <a:endParaRPr lang="en" sz="1000" dirty="0"/>
          </a:p>
        </p:txBody>
      </p:sp>
      <p:sp>
        <p:nvSpPr>
          <p:cNvPr id="7" name="text6"/>
          <p:cNvSpPr txBox="1"/>
          <p:nvPr/>
        </p:nvSpPr>
        <p:spPr>
          <a:xfrm>
            <a:off x="10789920" y="6309360"/>
            <a:ext cx="941832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Avenir Next"/>
                <a:ea typeface="Avenir Next"/>
                <a:cs typeface="Avenir Next"/>
              </a:rPr>
              <a:t>02 / 05</a:t>
            </a:r>
            <a:endParaRPr lang="en" sz="1000" dirty="0"/>
          </a:p>
        </p:txBody>
      </p:sp>
      <p:sp>
        <p:nvSpPr>
          <p:cNvPr id="8" name="free7-surface"/>
          <p:cNvSpPr/>
          <p:nvPr/>
        </p:nvSpPr>
        <p:spPr>
          <a:xfrm>
            <a:off x="457200" y="2331720"/>
            <a:ext cx="3630168" cy="2432304"/>
          </a:xfrm>
          <a:prstGeom prst="roundRect">
            <a:avLst>
              <a:gd name="adj" fmla="val 5221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9" name="text8"/>
          <p:cNvSpPr txBox="1"/>
          <p:nvPr/>
        </p:nvSpPr>
        <p:spPr>
          <a:xfrm>
            <a:off x="685800" y="2542032"/>
            <a:ext cx="3172968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360"/>
              </a:lnSpc>
              <a:spcBef>
                <a:spcPts val="0"/>
              </a:spcBef>
              <a:buNone/>
            </a:pPr>
            <a:r>
              <a:rPr lang="en" sz="2000" b="1" i="0" dirty="0">
                <a:solidFill>
                  <a:schemeClr val="tx1"/>
                </a:solidFill>
                <a:latin typeface="Avenir Next"/>
                <a:ea typeface="Avenir Next"/>
                <a:cs typeface="Avenir Next"/>
              </a:rPr>
              <a:t>Product</a:t>
            </a:r>
            <a:endParaRPr lang="en" sz="2000" dirty="0"/>
          </a:p>
        </p:txBody>
      </p:sp>
      <p:sp>
        <p:nvSpPr>
          <p:cNvPr id="10" name="text9"/>
          <p:cNvSpPr txBox="1"/>
          <p:nvPr/>
        </p:nvSpPr>
        <p:spPr>
          <a:xfrm>
            <a:off x="685800" y="3081528"/>
            <a:ext cx="3172968" cy="6675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3990"/>
              </a:lnSpc>
              <a:spcBef>
                <a:spcPts val="0"/>
              </a:spcBef>
              <a:buNone/>
            </a:pPr>
            <a:r>
              <a:rPr lang="en" sz="4200" b="1" i="0" dirty="0">
                <a:solidFill>
                  <a:schemeClr val="tx1"/>
                </a:solidFill>
                <a:latin typeface="Avenir Next"/>
                <a:ea typeface="Avenir Next"/>
                <a:cs typeface="Avenir Next"/>
              </a:rPr>
              <a:t>82%</a:t>
            </a:r>
            <a:endParaRPr lang="en" sz="4200" dirty="0"/>
          </a:p>
        </p:txBody>
      </p:sp>
      <p:sp>
        <p:nvSpPr>
          <p:cNvPr id="11" name="shape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3822192"/>
            <a:ext cx="3172968" cy="128016"/>
          </a:xfrm>
          <a:prstGeom prst="roundRect">
            <a:avLst>
              <a:gd name="adj" fmla="val 29762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12" name="shape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3822192"/>
            <a:ext cx="2601834" cy="128016"/>
          </a:xfrm>
          <a:prstGeom prst="roundRect">
            <a:avLst>
              <a:gd name="adj" fmla="val 29762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13" name="text12"/>
          <p:cNvSpPr txBox="1"/>
          <p:nvPr/>
        </p:nvSpPr>
        <p:spPr>
          <a:xfrm>
            <a:off x="685800" y="4142232"/>
            <a:ext cx="3172968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buNone/>
            </a:pPr>
            <a:r>
              <a:rPr lang="en" sz="1200" b="0" i="0" dirty="0">
                <a:solidFill>
                  <a:schemeClr val="tx2"/>
                </a:solidFill>
                <a:latin typeface="Avenir Next"/>
                <a:ea typeface="Avenir Next"/>
                <a:cs typeface="Avenir Next"/>
              </a:rPr>
              <a:t>Validated scope and UX</a:t>
            </a:r>
            <a:endParaRPr lang="en" sz="1200" dirty="0"/>
          </a:p>
        </p:txBody>
      </p:sp>
      <p:sp>
        <p:nvSpPr>
          <p:cNvPr id="14" name="text13"/>
          <p:cNvSpPr txBox="1"/>
          <p:nvPr/>
        </p:nvSpPr>
        <p:spPr>
          <a:xfrm>
            <a:off x="685800" y="4480560"/>
            <a:ext cx="3172968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313"/>
              </a:lnSpc>
              <a:spcBef>
                <a:spcPts val="0"/>
              </a:spcBef>
              <a:buNone/>
            </a:pPr>
            <a:r>
              <a:rPr lang="en" sz="1050" b="0" i="0" dirty="0">
                <a:solidFill>
                  <a:schemeClr val="tx2"/>
                </a:solidFill>
                <a:latin typeface="Avenir Next"/>
                <a:ea typeface="Avenir Next"/>
                <a:cs typeface="Avenir Next"/>
              </a:rPr>
              <a:t>Owner: Maya Chen</a:t>
            </a:r>
            <a:endParaRPr lang="en" sz="1050" dirty="0"/>
          </a:p>
        </p:txBody>
      </p:sp>
      <p:sp>
        <p:nvSpPr>
          <p:cNvPr id="15" name="free14-surface"/>
          <p:cNvSpPr/>
          <p:nvPr/>
        </p:nvSpPr>
        <p:spPr>
          <a:xfrm>
            <a:off x="4279392" y="2331720"/>
            <a:ext cx="3630168" cy="2432304"/>
          </a:xfrm>
          <a:prstGeom prst="roundRect">
            <a:avLst>
              <a:gd name="adj" fmla="val 5221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16" name="text15"/>
          <p:cNvSpPr txBox="1"/>
          <p:nvPr/>
        </p:nvSpPr>
        <p:spPr>
          <a:xfrm>
            <a:off x="4507992" y="2542032"/>
            <a:ext cx="3172968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360"/>
              </a:lnSpc>
              <a:spcBef>
                <a:spcPts val="0"/>
              </a:spcBef>
              <a:buNone/>
            </a:pPr>
            <a:r>
              <a:rPr lang="en" sz="2000" b="1" i="0" dirty="0">
                <a:solidFill>
                  <a:schemeClr val="tx1"/>
                </a:solidFill>
                <a:latin typeface="Avenir Next"/>
                <a:ea typeface="Avenir Next"/>
                <a:cs typeface="Avenir Next"/>
              </a:rPr>
              <a:t>Engineering</a:t>
            </a:r>
            <a:endParaRPr lang="en" sz="2000" dirty="0"/>
          </a:p>
        </p:txBody>
      </p:sp>
      <p:sp>
        <p:nvSpPr>
          <p:cNvPr id="17" name="text16"/>
          <p:cNvSpPr txBox="1"/>
          <p:nvPr/>
        </p:nvSpPr>
        <p:spPr>
          <a:xfrm>
            <a:off x="4507992" y="3081528"/>
            <a:ext cx="3172968" cy="6675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3990"/>
              </a:lnSpc>
              <a:spcBef>
                <a:spcPts val="0"/>
              </a:spcBef>
              <a:buNone/>
            </a:pPr>
            <a:r>
              <a:rPr lang="en" sz="4200" b="1" i="0" dirty="0">
                <a:solidFill>
                  <a:schemeClr val="tx1"/>
                </a:solidFill>
                <a:latin typeface="Avenir Next"/>
                <a:ea typeface="Avenir Next"/>
                <a:cs typeface="Avenir Next"/>
              </a:rPr>
              <a:t>74%</a:t>
            </a:r>
            <a:endParaRPr lang="en" sz="4200" dirty="0"/>
          </a:p>
        </p:txBody>
      </p:sp>
      <p:sp>
        <p:nvSpPr>
          <p:cNvPr id="18" name="shape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07992" y="3822192"/>
            <a:ext cx="3172968" cy="128016"/>
          </a:xfrm>
          <a:prstGeom prst="roundRect">
            <a:avLst>
              <a:gd name="adj" fmla="val 29762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19" name="shape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07992" y="3822192"/>
            <a:ext cx="2347996" cy="128016"/>
          </a:xfrm>
          <a:prstGeom prst="roundRect">
            <a:avLst>
              <a:gd name="adj" fmla="val 29762"/>
            </a:avLst>
          </a:prstGeom>
          <a:solidFill>
            <a:schemeClr val="accent5"/>
          </a:solidFill>
          <a:ln>
            <a:noFill/>
          </a:ln>
        </p:spPr>
      </p:sp>
      <p:sp>
        <p:nvSpPr>
          <p:cNvPr id="20" name="text19"/>
          <p:cNvSpPr txBox="1"/>
          <p:nvPr/>
        </p:nvSpPr>
        <p:spPr>
          <a:xfrm>
            <a:off x="4507992" y="4142232"/>
            <a:ext cx="3172968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buNone/>
            </a:pPr>
            <a:r>
              <a:rPr lang="en" sz="1200" b="0" i="0" dirty="0">
                <a:solidFill>
                  <a:schemeClr val="tx2"/>
                </a:solidFill>
                <a:latin typeface="Avenir Next"/>
                <a:ea typeface="Avenir Next"/>
                <a:cs typeface="Avenir Next"/>
              </a:rPr>
              <a:t>API, inference and hardening</a:t>
            </a:r>
            <a:endParaRPr lang="en" sz="1200" dirty="0"/>
          </a:p>
        </p:txBody>
      </p:sp>
      <p:sp>
        <p:nvSpPr>
          <p:cNvPr id="21" name="text20"/>
          <p:cNvSpPr txBox="1"/>
          <p:nvPr/>
        </p:nvSpPr>
        <p:spPr>
          <a:xfrm>
            <a:off x="4507992" y="4480560"/>
            <a:ext cx="3172968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313"/>
              </a:lnSpc>
              <a:spcBef>
                <a:spcPts val="0"/>
              </a:spcBef>
              <a:buNone/>
            </a:pPr>
            <a:r>
              <a:rPr lang="en" sz="1050" b="0" i="0" dirty="0">
                <a:solidFill>
                  <a:schemeClr val="tx2"/>
                </a:solidFill>
                <a:latin typeface="Avenir Next"/>
                <a:ea typeface="Avenir Next"/>
                <a:cs typeface="Avenir Next"/>
              </a:rPr>
              <a:t>Owner: Leo Martins</a:t>
            </a:r>
            <a:endParaRPr lang="en" sz="1050" dirty="0"/>
          </a:p>
        </p:txBody>
      </p:sp>
      <p:sp>
        <p:nvSpPr>
          <p:cNvPr id="22" name="free21-surface"/>
          <p:cNvSpPr/>
          <p:nvPr/>
        </p:nvSpPr>
        <p:spPr>
          <a:xfrm>
            <a:off x="8101584" y="2331720"/>
            <a:ext cx="3630168" cy="2432304"/>
          </a:xfrm>
          <a:prstGeom prst="roundRect">
            <a:avLst>
              <a:gd name="adj" fmla="val 5221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23" name="text22"/>
          <p:cNvSpPr txBox="1"/>
          <p:nvPr/>
        </p:nvSpPr>
        <p:spPr>
          <a:xfrm>
            <a:off x="8330275" y="2542032"/>
            <a:ext cx="3172968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360"/>
              </a:lnSpc>
              <a:spcBef>
                <a:spcPts val="0"/>
              </a:spcBef>
              <a:buNone/>
            </a:pPr>
            <a:r>
              <a:rPr lang="en" sz="2000" b="1" i="0" dirty="0">
                <a:solidFill>
                  <a:schemeClr val="tx1"/>
                </a:solidFill>
                <a:latin typeface="Avenir Next"/>
                <a:ea typeface="Avenir Next"/>
                <a:cs typeface="Avenir Next"/>
              </a:rPr>
              <a:t>Go-to-Market</a:t>
            </a:r>
            <a:endParaRPr lang="en" sz="2000" dirty="0"/>
          </a:p>
        </p:txBody>
      </p:sp>
      <p:sp>
        <p:nvSpPr>
          <p:cNvPr id="24" name="text23"/>
          <p:cNvSpPr txBox="1"/>
          <p:nvPr/>
        </p:nvSpPr>
        <p:spPr>
          <a:xfrm>
            <a:off x="8330275" y="3081528"/>
            <a:ext cx="3172968" cy="6675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3990"/>
              </a:lnSpc>
              <a:spcBef>
                <a:spcPts val="0"/>
              </a:spcBef>
              <a:buNone/>
            </a:pPr>
            <a:r>
              <a:rPr lang="en" sz="4200" b="1" i="0" dirty="0">
                <a:solidFill>
                  <a:schemeClr val="tx1"/>
                </a:solidFill>
                <a:latin typeface="Avenir Next"/>
                <a:ea typeface="Avenir Next"/>
                <a:cs typeface="Avenir Next"/>
              </a:rPr>
              <a:t>58%</a:t>
            </a:r>
            <a:endParaRPr lang="en" sz="4200" dirty="0"/>
          </a:p>
        </p:txBody>
      </p:sp>
      <p:sp>
        <p:nvSpPr>
          <p:cNvPr id="25" name="shape2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30275" y="3822192"/>
            <a:ext cx="3172968" cy="128016"/>
          </a:xfrm>
          <a:prstGeom prst="roundRect">
            <a:avLst>
              <a:gd name="adj" fmla="val 29762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26" name="shape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30275" y="3822192"/>
            <a:ext cx="1840321" cy="128016"/>
          </a:xfrm>
          <a:prstGeom prst="roundRect">
            <a:avLst>
              <a:gd name="adj" fmla="val 29762"/>
            </a:avLst>
          </a:prstGeom>
          <a:solidFill>
            <a:srgbClr val="E08A0B"/>
          </a:solidFill>
          <a:ln>
            <a:noFill/>
          </a:ln>
        </p:spPr>
      </p:sp>
      <p:sp>
        <p:nvSpPr>
          <p:cNvPr id="27" name="text26"/>
          <p:cNvSpPr txBox="1"/>
          <p:nvPr/>
        </p:nvSpPr>
        <p:spPr>
          <a:xfrm>
            <a:off x="8330275" y="4142232"/>
            <a:ext cx="3172968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buNone/>
            </a:pPr>
            <a:r>
              <a:rPr lang="en" sz="1200" b="0" i="0" dirty="0">
                <a:solidFill>
                  <a:schemeClr val="tx2"/>
                </a:solidFill>
                <a:latin typeface="Avenir Next"/>
                <a:ea typeface="Avenir Next"/>
                <a:cs typeface="Avenir Next"/>
              </a:rPr>
              <a:t>Enablement and beta demand</a:t>
            </a:r>
            <a:endParaRPr lang="en" sz="1200" dirty="0"/>
          </a:p>
        </p:txBody>
      </p:sp>
      <p:sp>
        <p:nvSpPr>
          <p:cNvPr id="28" name="text27"/>
          <p:cNvSpPr txBox="1"/>
          <p:nvPr/>
        </p:nvSpPr>
        <p:spPr>
          <a:xfrm>
            <a:off x="8330275" y="4480560"/>
            <a:ext cx="3172968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313"/>
              </a:lnSpc>
              <a:spcBef>
                <a:spcPts val="0"/>
              </a:spcBef>
              <a:buNone/>
            </a:pPr>
            <a:r>
              <a:rPr lang="en" sz="1050" b="0" i="0" dirty="0">
                <a:solidFill>
                  <a:schemeClr val="tx2"/>
                </a:solidFill>
                <a:latin typeface="Avenir Next"/>
                <a:ea typeface="Avenir Next"/>
                <a:cs typeface="Avenir Next"/>
              </a:rPr>
              <a:t>Owner: Priya Shah</a:t>
            </a:r>
            <a:endParaRPr lang="en" sz="1050" dirty="0"/>
          </a:p>
        </p:txBody>
      </p:sp>
      <p:sp>
        <p:nvSpPr>
          <p:cNvPr id="29" name="free28-surface"/>
          <p:cNvSpPr/>
          <p:nvPr/>
        </p:nvSpPr>
        <p:spPr>
          <a:xfrm>
            <a:off x="457200" y="5230368"/>
            <a:ext cx="11274552" cy="667421"/>
          </a:xfrm>
          <a:prstGeom prst="roundRect">
            <a:avLst>
              <a:gd name="adj" fmla="val 19028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30" name="text29"/>
          <p:cNvSpPr txBox="1"/>
          <p:nvPr/>
        </p:nvSpPr>
        <p:spPr>
          <a:xfrm>
            <a:off x="694944" y="5376672"/>
            <a:ext cx="10790011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006"/>
              </a:lnSpc>
              <a:spcBef>
                <a:spcPts val="0"/>
              </a:spcBef>
              <a:buNone/>
            </a:pPr>
            <a:r>
              <a:rPr lang="en" sz="1700" b="1" i="0" dirty="0">
                <a:solidFill>
                  <a:schemeClr val="accent1"/>
                </a:solidFill>
                <a:latin typeface="Avenir Next"/>
                <a:ea typeface="Avenir Next"/>
                <a:cs typeface="Avenir Next"/>
              </a:rPr>
              <a:t>Shared dependency: GPU capacity must be secured before integrated beta testing.</a:t>
            </a:r>
            <a:endParaRPr lang="en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budge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1"/>
          <p:cNvSpPr txBox="1"/>
          <p:nvPr/>
        </p:nvSpPr>
        <p:spPr>
          <a:xfrm>
            <a:off x="457200" y="457200"/>
            <a:ext cx="9144091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60"/>
              </a:lnSpc>
              <a:spcBef>
                <a:spcPts val="0"/>
              </a:spcBef>
              <a:buNone/>
            </a:pPr>
            <a:r>
              <a:rPr lang="en" sz="1050" b="1" i="0" dirty="0">
                <a:solidFill>
                  <a:schemeClr val="accent1"/>
                </a:solidFill>
                <a:latin typeface="Avenir Next"/>
                <a:ea typeface="Avenir Next"/>
                <a:cs typeface="Avenir Next"/>
              </a:rPr>
              <a:t>EXECUTIVE DASHBOARD</a:t>
            </a:r>
            <a:endParaRPr lang="en" sz="1050" dirty="0"/>
          </a:p>
        </p:txBody>
      </p:sp>
      <p:sp>
        <p:nvSpPr>
          <p:cNvPr id="3" name="text2"/>
          <p:cNvSpPr>
            <a:spLocks noGrp="1"/>
          </p:cNvSpPr>
          <p:nvPr>
            <p:ph type="title"/>
          </p:nvPr>
        </p:nvSpPr>
        <p:spPr>
          <a:xfrm>
            <a:off x="457200" y="896112"/>
            <a:ext cx="11274552" cy="5943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3150"/>
              </a:lnSpc>
              <a:spcBef>
                <a:spcPts val="0"/>
              </a:spcBef>
              <a:buNone/>
            </a:pPr>
            <a:r>
              <a:rPr lang="en" sz="3000" b="1" i="0" dirty="0">
                <a:solidFill>
                  <a:schemeClr val="tx1"/>
                </a:solidFill>
                <a:latin typeface="Avenir Next"/>
                <a:ea typeface="Avenir Next"/>
                <a:cs typeface="Avenir Next"/>
              </a:rPr>
              <a:t>Delivery is ahead of budget consumption.</a:t>
            </a:r>
            <a:endParaRPr lang="en" sz="3000" dirty="0"/>
          </a:p>
        </p:txBody>
      </p:sp>
      <p:sp>
        <p:nvSpPr>
          <p:cNvPr id="4" name="text3"/>
          <p:cNvSpPr txBox="1"/>
          <p:nvPr/>
        </p:nvSpPr>
        <p:spPr>
          <a:xfrm>
            <a:off x="457200" y="1527048"/>
            <a:ext cx="1078992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buNone/>
            </a:pPr>
            <a:r>
              <a:rPr lang="en" sz="1500" b="0" i="0" dirty="0">
                <a:solidFill>
                  <a:schemeClr val="tx2"/>
                </a:solidFill>
                <a:latin typeface="Avenir Next"/>
                <a:ea typeface="Avenir Next"/>
                <a:cs typeface="Avenir Next"/>
              </a:rPr>
              <a:t>A controlled reserve can protect the beta without changing the approved envelope.</a:t>
            </a:r>
            <a:endParaRPr lang="en" sz="1500" dirty="0"/>
          </a:p>
        </p:txBody>
      </p:sp>
      <p:sp>
        <p:nvSpPr>
          <p:cNvPr id="5" name="shape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6176589"/>
            <a:ext cx="11274552" cy="95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6" name="text5"/>
          <p:cNvSpPr txBox="1"/>
          <p:nvPr/>
        </p:nvSpPr>
        <p:spPr>
          <a:xfrm>
            <a:off x="457200" y="6309360"/>
            <a:ext cx="950976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Avenir Next"/>
                <a:ea typeface="Avenir Next"/>
                <a:cs typeface="Avenir Next"/>
              </a:rPr>
              <a:t>Project Atlas — Q4 Executive Review  ·  Illustrative demo</a:t>
            </a:r>
            <a:endParaRPr lang="en" sz="1000" dirty="0"/>
          </a:p>
        </p:txBody>
      </p:sp>
      <p:sp>
        <p:nvSpPr>
          <p:cNvPr id="7" name="text6"/>
          <p:cNvSpPr txBox="1"/>
          <p:nvPr/>
        </p:nvSpPr>
        <p:spPr>
          <a:xfrm>
            <a:off x="10789920" y="6309360"/>
            <a:ext cx="941832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Avenir Next"/>
                <a:ea typeface="Avenir Next"/>
                <a:cs typeface="Avenir Next"/>
              </a:rPr>
              <a:t>03 / 05</a:t>
            </a:r>
            <a:endParaRPr lang="en" sz="1000" dirty="0"/>
          </a:p>
        </p:txBody>
      </p:sp>
      <p:sp>
        <p:nvSpPr>
          <p:cNvPr id="8" name="text7"/>
          <p:cNvSpPr txBox="1"/>
          <p:nvPr/>
        </p:nvSpPr>
        <p:spPr>
          <a:xfrm>
            <a:off x="457200" y="2423160"/>
            <a:ext cx="3474720" cy="777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4180"/>
              </a:lnSpc>
              <a:spcBef>
                <a:spcPts val="0"/>
              </a:spcBef>
              <a:buNone/>
            </a:pPr>
            <a:r>
              <a:rPr lang="en" sz="4400" b="1" i="0" dirty="0">
                <a:solidFill>
                  <a:schemeClr val="accent1"/>
                </a:solidFill>
                <a:latin typeface="Avenir Next"/>
                <a:ea typeface="Avenir Next"/>
                <a:cs typeface="Avenir Next"/>
              </a:rPr>
              <a:t>$6.4M</a:t>
            </a:r>
            <a:endParaRPr lang="en" sz="4400" dirty="0"/>
          </a:p>
        </p:txBody>
      </p:sp>
      <p:sp>
        <p:nvSpPr>
          <p:cNvPr id="9" name="text8"/>
          <p:cNvSpPr txBox="1"/>
          <p:nvPr/>
        </p:nvSpPr>
        <p:spPr>
          <a:xfrm>
            <a:off x="457200" y="3264408"/>
            <a:ext cx="347472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124"/>
              </a:lnSpc>
              <a:spcBef>
                <a:spcPts val="0"/>
              </a:spcBef>
              <a:buNone/>
            </a:pPr>
            <a:r>
              <a:rPr lang="en" sz="1800" b="1" i="0" dirty="0">
                <a:solidFill>
                  <a:schemeClr val="tx1"/>
                </a:solidFill>
                <a:latin typeface="Avenir Next"/>
                <a:ea typeface="Avenir Next"/>
                <a:cs typeface="Avenir Next"/>
              </a:rPr>
              <a:t>Approved envelope</a:t>
            </a:r>
            <a:endParaRPr lang="en" sz="1800" dirty="0"/>
          </a:p>
        </p:txBody>
      </p:sp>
      <p:sp>
        <p:nvSpPr>
          <p:cNvPr id="10" name="text9"/>
          <p:cNvSpPr txBox="1"/>
          <p:nvPr/>
        </p:nvSpPr>
        <p:spPr>
          <a:xfrm>
            <a:off x="457200" y="3703320"/>
            <a:ext cx="3474720" cy="502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buNone/>
            </a:pPr>
            <a:r>
              <a:rPr lang="en" sz="1300" b="0" i="0" dirty="0">
                <a:solidFill>
                  <a:schemeClr val="tx2"/>
                </a:solidFill>
                <a:latin typeface="Avenir Next"/>
                <a:ea typeface="Avenir Next"/>
                <a:cs typeface="Avenir Next"/>
              </a:rPr>
              <a:t>Total project funding</a:t>
            </a:r>
            <a:endParaRPr lang="en" sz="1300" dirty="0"/>
          </a:p>
        </p:txBody>
      </p:sp>
      <p:sp>
        <p:nvSpPr>
          <p:cNvPr id="11" name="text10"/>
          <p:cNvSpPr txBox="1"/>
          <p:nvPr/>
        </p:nvSpPr>
        <p:spPr>
          <a:xfrm>
            <a:off x="4343400" y="2423160"/>
            <a:ext cx="3474720" cy="777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4180"/>
              </a:lnSpc>
              <a:spcBef>
                <a:spcPts val="0"/>
              </a:spcBef>
              <a:buNone/>
            </a:pPr>
            <a:r>
              <a:rPr lang="en" sz="4400" b="1" i="0" dirty="0">
                <a:solidFill>
                  <a:schemeClr val="accent1"/>
                </a:solidFill>
                <a:latin typeface="Avenir Next"/>
                <a:ea typeface="Avenir Next"/>
                <a:cs typeface="Avenir Next"/>
              </a:rPr>
              <a:t>$4.1M</a:t>
            </a:r>
            <a:endParaRPr lang="en" sz="4400" dirty="0"/>
          </a:p>
        </p:txBody>
      </p:sp>
      <p:sp>
        <p:nvSpPr>
          <p:cNvPr id="12" name="text11"/>
          <p:cNvSpPr txBox="1"/>
          <p:nvPr/>
        </p:nvSpPr>
        <p:spPr>
          <a:xfrm>
            <a:off x="4343400" y="3264408"/>
            <a:ext cx="347472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124"/>
              </a:lnSpc>
              <a:spcBef>
                <a:spcPts val="0"/>
              </a:spcBef>
              <a:buNone/>
            </a:pPr>
            <a:r>
              <a:rPr lang="en" sz="1800" b="1" i="0" dirty="0">
                <a:solidFill>
                  <a:schemeClr val="tx1"/>
                </a:solidFill>
                <a:latin typeface="Avenir Next"/>
                <a:ea typeface="Avenir Next"/>
                <a:cs typeface="Avenir Next"/>
              </a:rPr>
              <a:t>Used to date</a:t>
            </a:r>
            <a:endParaRPr lang="en" sz="1800" dirty="0"/>
          </a:p>
        </p:txBody>
      </p:sp>
      <p:sp>
        <p:nvSpPr>
          <p:cNvPr id="13" name="text12"/>
          <p:cNvSpPr txBox="1"/>
          <p:nvPr/>
        </p:nvSpPr>
        <p:spPr>
          <a:xfrm>
            <a:off x="4343400" y="3703320"/>
            <a:ext cx="3474720" cy="502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buNone/>
            </a:pPr>
            <a:r>
              <a:rPr lang="en" sz="1300" b="0" i="0" dirty="0">
                <a:solidFill>
                  <a:schemeClr val="tx2"/>
                </a:solidFill>
                <a:latin typeface="Avenir Next"/>
                <a:ea typeface="Avenir Next"/>
                <a:cs typeface="Avenir Next"/>
              </a:rPr>
              <a:t>64% of approved budget</a:t>
            </a:r>
            <a:endParaRPr lang="en" sz="1300" dirty="0"/>
          </a:p>
        </p:txBody>
      </p:sp>
      <p:sp>
        <p:nvSpPr>
          <p:cNvPr id="14" name="text13"/>
          <p:cNvSpPr txBox="1"/>
          <p:nvPr/>
        </p:nvSpPr>
        <p:spPr>
          <a:xfrm>
            <a:off x="8229600" y="2423160"/>
            <a:ext cx="3474720" cy="777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4180"/>
              </a:lnSpc>
              <a:spcBef>
                <a:spcPts val="0"/>
              </a:spcBef>
              <a:buNone/>
            </a:pPr>
            <a:r>
              <a:rPr lang="en" sz="4400" b="1" i="0" dirty="0">
                <a:solidFill>
                  <a:schemeClr val="accent1"/>
                </a:solidFill>
                <a:latin typeface="Avenir Next"/>
                <a:ea typeface="Avenir Next"/>
                <a:cs typeface="Avenir Next"/>
              </a:rPr>
              <a:t>$2.3M</a:t>
            </a:r>
            <a:endParaRPr lang="en" sz="4400" dirty="0"/>
          </a:p>
        </p:txBody>
      </p:sp>
      <p:sp>
        <p:nvSpPr>
          <p:cNvPr id="15" name="text14"/>
          <p:cNvSpPr txBox="1"/>
          <p:nvPr/>
        </p:nvSpPr>
        <p:spPr>
          <a:xfrm>
            <a:off x="8229600" y="3264408"/>
            <a:ext cx="347472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124"/>
              </a:lnSpc>
              <a:spcBef>
                <a:spcPts val="0"/>
              </a:spcBef>
              <a:buNone/>
            </a:pPr>
            <a:r>
              <a:rPr lang="en" sz="1800" b="1" i="0" dirty="0">
                <a:solidFill>
                  <a:schemeClr val="tx1"/>
                </a:solidFill>
                <a:latin typeface="Avenir Next"/>
                <a:ea typeface="Avenir Next"/>
                <a:cs typeface="Avenir Next"/>
              </a:rPr>
              <a:t>Remaining</a:t>
            </a:r>
            <a:endParaRPr lang="en" sz="1800" dirty="0"/>
          </a:p>
        </p:txBody>
      </p:sp>
      <p:sp>
        <p:nvSpPr>
          <p:cNvPr id="16" name="text15"/>
          <p:cNvSpPr txBox="1"/>
          <p:nvPr/>
        </p:nvSpPr>
        <p:spPr>
          <a:xfrm>
            <a:off x="8229600" y="3703320"/>
            <a:ext cx="3474720" cy="502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buNone/>
            </a:pPr>
            <a:r>
              <a:rPr lang="en" sz="1300" b="0" i="0" dirty="0">
                <a:solidFill>
                  <a:schemeClr val="tx2"/>
                </a:solidFill>
                <a:latin typeface="Avenir Next"/>
                <a:ea typeface="Avenir Next"/>
                <a:cs typeface="Avenir Next"/>
              </a:rPr>
              <a:t>Includes a proposed $0.6M reserve</a:t>
            </a:r>
            <a:endParaRPr lang="en" sz="1300" dirty="0"/>
          </a:p>
        </p:txBody>
      </p:sp>
      <p:sp>
        <p:nvSpPr>
          <p:cNvPr id="17" name="text16"/>
          <p:cNvSpPr txBox="1"/>
          <p:nvPr/>
        </p:nvSpPr>
        <p:spPr>
          <a:xfrm>
            <a:off x="457200" y="4599432"/>
            <a:ext cx="192024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buNone/>
            </a:pPr>
            <a:r>
              <a:rPr lang="en" sz="1300" b="0" i="0" dirty="0">
                <a:solidFill>
                  <a:schemeClr val="tx1"/>
                </a:solidFill>
                <a:latin typeface="Avenir Next"/>
                <a:ea typeface="Avenir Next"/>
                <a:cs typeface="Avenir Next"/>
              </a:rPr>
              <a:t>Scope delivered</a:t>
            </a:r>
            <a:endParaRPr lang="en" sz="1300" dirty="0"/>
          </a:p>
        </p:txBody>
      </p:sp>
      <p:sp>
        <p:nvSpPr>
          <p:cNvPr id="18" name="shape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606040" y="4690781"/>
            <a:ext cx="7589520" cy="128016"/>
          </a:xfrm>
          <a:prstGeom prst="roundRect">
            <a:avLst>
              <a:gd name="adj" fmla="val 29762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19" name="shape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606040" y="4690781"/>
            <a:ext cx="5464454" cy="128016"/>
          </a:xfrm>
          <a:prstGeom prst="roundRect">
            <a:avLst>
              <a:gd name="adj" fmla="val 29762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20" name="text19"/>
          <p:cNvSpPr txBox="1"/>
          <p:nvPr/>
        </p:nvSpPr>
        <p:spPr>
          <a:xfrm>
            <a:off x="10515600" y="4599432"/>
            <a:ext cx="1216152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>
              <a:lnSpc>
                <a:spcPts val="1820"/>
              </a:lnSpc>
              <a:spcBef>
                <a:spcPts val="0"/>
              </a:spcBef>
              <a:buNone/>
            </a:pPr>
            <a:r>
              <a:rPr lang="en" sz="1400" b="1" i="0" dirty="0">
                <a:solidFill>
                  <a:schemeClr val="tx1"/>
                </a:solidFill>
                <a:latin typeface="Avenir Next"/>
                <a:ea typeface="Avenir Next"/>
                <a:cs typeface="Avenir Next"/>
              </a:rPr>
              <a:t>72%</a:t>
            </a:r>
            <a:endParaRPr lang="en" sz="1400" dirty="0"/>
          </a:p>
        </p:txBody>
      </p:sp>
      <p:sp>
        <p:nvSpPr>
          <p:cNvPr id="21" name="text20"/>
          <p:cNvSpPr txBox="1"/>
          <p:nvPr/>
        </p:nvSpPr>
        <p:spPr>
          <a:xfrm>
            <a:off x="457200" y="5093208"/>
            <a:ext cx="192024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buNone/>
            </a:pPr>
            <a:r>
              <a:rPr lang="en" sz="1300" b="0" i="0" dirty="0">
                <a:solidFill>
                  <a:schemeClr val="tx1"/>
                </a:solidFill>
                <a:latin typeface="Avenir Next"/>
                <a:ea typeface="Avenir Next"/>
                <a:cs typeface="Avenir Next"/>
              </a:rPr>
              <a:t>Budget consumed</a:t>
            </a:r>
            <a:endParaRPr lang="en" sz="1300" dirty="0"/>
          </a:p>
        </p:txBody>
      </p:sp>
      <p:sp>
        <p:nvSpPr>
          <p:cNvPr id="22" name="shape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606040" y="5184648"/>
            <a:ext cx="7589520" cy="128016"/>
          </a:xfrm>
          <a:prstGeom prst="roundRect">
            <a:avLst>
              <a:gd name="adj" fmla="val 29762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23" name="shape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606040" y="5184648"/>
            <a:ext cx="4857293" cy="128016"/>
          </a:xfrm>
          <a:prstGeom prst="roundRect">
            <a:avLst>
              <a:gd name="adj" fmla="val 29762"/>
            </a:avLst>
          </a:prstGeom>
          <a:solidFill>
            <a:schemeClr val="accent5"/>
          </a:solidFill>
          <a:ln>
            <a:noFill/>
          </a:ln>
        </p:spPr>
      </p:sp>
      <p:sp>
        <p:nvSpPr>
          <p:cNvPr id="24" name="text23"/>
          <p:cNvSpPr txBox="1"/>
          <p:nvPr/>
        </p:nvSpPr>
        <p:spPr>
          <a:xfrm>
            <a:off x="10515600" y="5093208"/>
            <a:ext cx="1216152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>
              <a:lnSpc>
                <a:spcPts val="1820"/>
              </a:lnSpc>
              <a:spcBef>
                <a:spcPts val="0"/>
              </a:spcBef>
              <a:buNone/>
            </a:pPr>
            <a:r>
              <a:rPr lang="en" sz="1400" b="1" i="0" dirty="0">
                <a:solidFill>
                  <a:schemeClr val="tx1"/>
                </a:solidFill>
                <a:latin typeface="Avenir Next"/>
                <a:ea typeface="Avenir Next"/>
                <a:cs typeface="Avenir Next"/>
              </a:rPr>
              <a:t>64%</a:t>
            </a:r>
            <a:endParaRPr lang="en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ris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1"/>
          <p:cNvSpPr txBox="1"/>
          <p:nvPr/>
        </p:nvSpPr>
        <p:spPr>
          <a:xfrm>
            <a:off x="457200" y="457200"/>
            <a:ext cx="9144091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60"/>
              </a:lnSpc>
              <a:spcBef>
                <a:spcPts val="0"/>
              </a:spcBef>
              <a:buNone/>
            </a:pPr>
            <a:r>
              <a:rPr lang="en" sz="1050" b="1" i="0" dirty="0">
                <a:solidFill>
                  <a:schemeClr val="accent1"/>
                </a:solidFill>
                <a:latin typeface="Avenir Next"/>
                <a:ea typeface="Avenir Next"/>
                <a:cs typeface="Avenir Next"/>
              </a:rPr>
              <a:t>EXECUTIVE DASHBOARD</a:t>
            </a:r>
            <a:endParaRPr lang="en" sz="1050" dirty="0"/>
          </a:p>
        </p:txBody>
      </p:sp>
      <p:sp>
        <p:nvSpPr>
          <p:cNvPr id="3" name="text2"/>
          <p:cNvSpPr>
            <a:spLocks noGrp="1"/>
          </p:cNvSpPr>
          <p:nvPr>
            <p:ph type="title"/>
          </p:nvPr>
        </p:nvSpPr>
        <p:spPr>
          <a:xfrm>
            <a:off x="457200" y="896112"/>
            <a:ext cx="11274552" cy="5943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3150"/>
              </a:lnSpc>
              <a:spcBef>
                <a:spcPts val="0"/>
              </a:spcBef>
              <a:buNone/>
            </a:pPr>
            <a:r>
              <a:rPr lang="en" sz="3000" b="1" i="0" dirty="0">
                <a:solidFill>
                  <a:schemeClr val="tx1"/>
                </a:solidFill>
                <a:latin typeface="Avenir Next"/>
                <a:ea typeface="Avenir Next"/>
                <a:cs typeface="Avenir Next"/>
              </a:rPr>
              <a:t>A narrow risk window. A practical mitigation.</a:t>
            </a:r>
            <a:endParaRPr lang="en" sz="3000" dirty="0"/>
          </a:p>
        </p:txBody>
      </p:sp>
      <p:sp>
        <p:nvSpPr>
          <p:cNvPr id="4" name="text3"/>
          <p:cNvSpPr txBox="1"/>
          <p:nvPr/>
        </p:nvSpPr>
        <p:spPr>
          <a:xfrm>
            <a:off x="457200" y="1527048"/>
            <a:ext cx="1078992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buNone/>
            </a:pPr>
            <a:r>
              <a:rPr lang="en" sz="1500" b="0" i="0" dirty="0">
                <a:solidFill>
                  <a:schemeClr val="tx2"/>
                </a:solidFill>
                <a:latin typeface="Avenir Next"/>
                <a:ea typeface="Avenir Next"/>
                <a:cs typeface="Avenir Next"/>
              </a:rPr>
              <a:t>Treat capacity as a sourcing decision with a clear owner and deadline.</a:t>
            </a:r>
            <a:endParaRPr lang="en" sz="1500" dirty="0"/>
          </a:p>
        </p:txBody>
      </p:sp>
      <p:sp>
        <p:nvSpPr>
          <p:cNvPr id="5" name="shape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6176589"/>
            <a:ext cx="11274552" cy="95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6" name="text5"/>
          <p:cNvSpPr txBox="1"/>
          <p:nvPr/>
        </p:nvSpPr>
        <p:spPr>
          <a:xfrm>
            <a:off x="457200" y="6309360"/>
            <a:ext cx="950976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Avenir Next"/>
                <a:ea typeface="Avenir Next"/>
                <a:cs typeface="Avenir Next"/>
              </a:rPr>
              <a:t>Project Atlas — Q4 Executive Review  ·  Illustrative demo</a:t>
            </a:r>
            <a:endParaRPr lang="en" sz="1000" dirty="0"/>
          </a:p>
        </p:txBody>
      </p:sp>
      <p:sp>
        <p:nvSpPr>
          <p:cNvPr id="7" name="text6"/>
          <p:cNvSpPr txBox="1"/>
          <p:nvPr/>
        </p:nvSpPr>
        <p:spPr>
          <a:xfrm>
            <a:off x="10789920" y="6309360"/>
            <a:ext cx="941832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Avenir Next"/>
                <a:ea typeface="Avenir Next"/>
                <a:cs typeface="Avenir Next"/>
              </a:rPr>
              <a:t>04 / 05</a:t>
            </a:r>
            <a:endParaRPr lang="en" sz="1000" dirty="0"/>
          </a:p>
        </p:txBody>
      </p:sp>
      <p:sp>
        <p:nvSpPr>
          <p:cNvPr id="8" name="free7-surface"/>
          <p:cNvSpPr/>
          <p:nvPr/>
        </p:nvSpPr>
        <p:spPr>
          <a:xfrm>
            <a:off x="457200" y="2331720"/>
            <a:ext cx="5029200" cy="3474720"/>
          </a:xfrm>
          <a:prstGeom prst="roundRect">
            <a:avLst>
              <a:gd name="adj" fmla="val 3655"/>
            </a:avLst>
          </a:prstGeom>
          <a:solidFill>
            <a:srgbClr val="FDEEEE"/>
          </a:solidFill>
          <a:ln>
            <a:noFill/>
          </a:ln>
        </p:spPr>
      </p:sp>
      <p:sp>
        <p:nvSpPr>
          <p:cNvPr id="9" name="text8"/>
          <p:cNvSpPr txBox="1"/>
          <p:nvPr/>
        </p:nvSpPr>
        <p:spPr>
          <a:xfrm>
            <a:off x="731520" y="2606040"/>
            <a:ext cx="44805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320"/>
              </a:lnSpc>
              <a:spcBef>
                <a:spcPts val="0"/>
              </a:spcBef>
              <a:buNone/>
            </a:pPr>
            <a:r>
              <a:rPr lang="en" sz="1100" b="1" i="0" dirty="0">
                <a:solidFill>
                  <a:schemeClr val="accent1"/>
                </a:solidFill>
                <a:latin typeface="Avenir Next"/>
                <a:ea typeface="Avenir Next"/>
                <a:cs typeface="Avenir Next"/>
              </a:rPr>
              <a:t>MEDIUM RISK</a:t>
            </a:r>
            <a:endParaRPr lang="en" sz="1100" dirty="0"/>
          </a:p>
        </p:txBody>
      </p:sp>
      <p:sp>
        <p:nvSpPr>
          <p:cNvPr id="10" name="text9"/>
          <p:cNvSpPr txBox="1"/>
          <p:nvPr/>
        </p:nvSpPr>
        <p:spPr>
          <a:xfrm>
            <a:off x="731520" y="3063240"/>
            <a:ext cx="4480560" cy="10972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3024"/>
              </a:lnSpc>
              <a:spcBef>
                <a:spcPts val="0"/>
              </a:spcBef>
              <a:buNone/>
            </a:pPr>
            <a:r>
              <a:rPr lang="en" sz="2700" b="1" i="0" dirty="0">
                <a:solidFill>
                  <a:schemeClr val="tx1"/>
                </a:solidFill>
                <a:latin typeface="Avenir Next"/>
                <a:ea typeface="Avenir Next"/>
                <a:cs typeface="Avenir Next"/>
              </a:rPr>
              <a:t>GPU allocation remains unconfirmed.</a:t>
            </a:r>
            <a:endParaRPr lang="en" sz="2700" dirty="0"/>
          </a:p>
        </p:txBody>
      </p:sp>
      <p:sp>
        <p:nvSpPr>
          <p:cNvPr id="11" name="text10"/>
          <p:cNvSpPr txBox="1"/>
          <p:nvPr/>
        </p:nvSpPr>
        <p:spPr>
          <a:xfrm>
            <a:off x="731520" y="4434840"/>
            <a:ext cx="448056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buNone/>
            </a:pPr>
            <a:r>
              <a:rPr lang="en" sz="1600" b="0" i="0" dirty="0">
                <a:solidFill>
                  <a:schemeClr val="tx2"/>
                </a:solidFill>
                <a:latin typeface="Avenir Next"/>
                <a:ea typeface="Avenir Next"/>
                <a:cs typeface="Avenir Next"/>
              </a:rPr>
              <a:t>Exposure: public beta slips four to six weeks if supply is not secured.</a:t>
            </a:r>
            <a:endParaRPr lang="en" sz="1600" dirty="0"/>
          </a:p>
        </p:txBody>
      </p:sp>
      <p:sp>
        <p:nvSpPr>
          <p:cNvPr id="12" name="text11"/>
          <p:cNvSpPr txBox="1"/>
          <p:nvPr/>
        </p:nvSpPr>
        <p:spPr>
          <a:xfrm>
            <a:off x="731520" y="5330952"/>
            <a:ext cx="44805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buNone/>
            </a:pPr>
            <a:r>
              <a:rPr lang="en" sz="1200" b="1" i="0" dirty="0">
                <a:solidFill>
                  <a:schemeClr val="tx1"/>
                </a:solidFill>
                <a:latin typeface="Avenir Next"/>
                <a:ea typeface="Avenir Next"/>
                <a:cs typeface="Avenir Next"/>
              </a:rPr>
              <a:t>Owner: Engineering + Procurement</a:t>
            </a:r>
            <a:endParaRPr lang="en" sz="1200" dirty="0"/>
          </a:p>
        </p:txBody>
      </p:sp>
      <p:sp>
        <p:nvSpPr>
          <p:cNvPr id="13" name="text12"/>
          <p:cNvSpPr txBox="1"/>
          <p:nvPr/>
        </p:nvSpPr>
        <p:spPr>
          <a:xfrm>
            <a:off x="5943691" y="2423160"/>
            <a:ext cx="10515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320"/>
              </a:lnSpc>
              <a:spcBef>
                <a:spcPts val="0"/>
              </a:spcBef>
              <a:buNone/>
            </a:pPr>
            <a:r>
              <a:rPr lang="en" sz="1100" b="1" i="0" dirty="0">
                <a:solidFill>
                  <a:schemeClr val="accent1"/>
                </a:solidFill>
                <a:latin typeface="Avenir Next"/>
                <a:ea typeface="Avenir Next"/>
                <a:cs typeface="Avenir Next"/>
              </a:rPr>
              <a:t>DEC 2</a:t>
            </a:r>
            <a:endParaRPr lang="en" sz="1100" dirty="0"/>
          </a:p>
        </p:txBody>
      </p:sp>
      <p:sp>
        <p:nvSpPr>
          <p:cNvPr id="14" name="text13"/>
          <p:cNvSpPr txBox="1"/>
          <p:nvPr/>
        </p:nvSpPr>
        <p:spPr>
          <a:xfrm>
            <a:off x="7178040" y="2423160"/>
            <a:ext cx="429768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360"/>
              </a:lnSpc>
              <a:spcBef>
                <a:spcPts val="0"/>
              </a:spcBef>
              <a:buNone/>
            </a:pPr>
            <a:r>
              <a:rPr lang="en" sz="2000" b="1" i="0" dirty="0">
                <a:solidFill>
                  <a:schemeClr val="tx1"/>
                </a:solidFill>
                <a:latin typeface="Avenir Next"/>
                <a:ea typeface="Avenir Next"/>
                <a:cs typeface="Avenir Next"/>
              </a:rPr>
              <a:t>Validate capacity</a:t>
            </a:r>
            <a:endParaRPr lang="en" sz="2000" dirty="0"/>
          </a:p>
        </p:txBody>
      </p:sp>
      <p:sp>
        <p:nvSpPr>
          <p:cNvPr id="15" name="text14"/>
          <p:cNvSpPr txBox="1"/>
          <p:nvPr/>
        </p:nvSpPr>
        <p:spPr>
          <a:xfrm>
            <a:off x="7178040" y="2843784"/>
            <a:ext cx="4297680" cy="502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buNone/>
            </a:pPr>
            <a:r>
              <a:rPr lang="en" sz="1400" b="0" i="0" dirty="0">
                <a:solidFill>
                  <a:schemeClr val="tx2"/>
                </a:solidFill>
                <a:latin typeface="Avenir Next"/>
                <a:ea typeface="Avenir Next"/>
                <a:cs typeface="Avenir Next"/>
              </a:rPr>
              <a:t>Confirm regional supply and performance.</a:t>
            </a:r>
            <a:endParaRPr lang="en" sz="1400" dirty="0"/>
          </a:p>
        </p:txBody>
      </p:sp>
      <p:sp>
        <p:nvSpPr>
          <p:cNvPr id="16" name="text15"/>
          <p:cNvSpPr txBox="1"/>
          <p:nvPr/>
        </p:nvSpPr>
        <p:spPr>
          <a:xfrm>
            <a:off x="5943691" y="3520440"/>
            <a:ext cx="10515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320"/>
              </a:lnSpc>
              <a:spcBef>
                <a:spcPts val="0"/>
              </a:spcBef>
              <a:buNone/>
            </a:pPr>
            <a:r>
              <a:rPr lang="en" sz="1100" b="1" i="0" dirty="0">
                <a:solidFill>
                  <a:schemeClr val="accent1"/>
                </a:solidFill>
                <a:latin typeface="Avenir Next"/>
                <a:ea typeface="Avenir Next"/>
                <a:cs typeface="Avenir Next"/>
              </a:rPr>
              <a:t>DEC 6</a:t>
            </a:r>
            <a:endParaRPr lang="en" sz="1100" dirty="0"/>
          </a:p>
        </p:txBody>
      </p:sp>
      <p:sp>
        <p:nvSpPr>
          <p:cNvPr id="17" name="text16"/>
          <p:cNvSpPr txBox="1"/>
          <p:nvPr/>
        </p:nvSpPr>
        <p:spPr>
          <a:xfrm>
            <a:off x="7178040" y="3520440"/>
            <a:ext cx="429768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360"/>
              </a:lnSpc>
              <a:spcBef>
                <a:spcPts val="0"/>
              </a:spcBef>
              <a:buNone/>
            </a:pPr>
            <a:r>
              <a:rPr lang="en" sz="2000" b="1" i="0" dirty="0">
                <a:solidFill>
                  <a:schemeClr val="tx1"/>
                </a:solidFill>
                <a:latin typeface="Avenir Next"/>
                <a:ea typeface="Avenir Next"/>
                <a:cs typeface="Avenir Next"/>
              </a:rPr>
              <a:t>Approve reserve</a:t>
            </a:r>
            <a:endParaRPr lang="en" sz="2000" dirty="0"/>
          </a:p>
        </p:txBody>
      </p:sp>
      <p:sp>
        <p:nvSpPr>
          <p:cNvPr id="18" name="text17"/>
          <p:cNvSpPr txBox="1"/>
          <p:nvPr/>
        </p:nvSpPr>
        <p:spPr>
          <a:xfrm>
            <a:off x="7178040" y="3941064"/>
            <a:ext cx="4297680" cy="502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buNone/>
            </a:pPr>
            <a:r>
              <a:rPr lang="en" sz="1400" b="0" i="0" dirty="0">
                <a:solidFill>
                  <a:schemeClr val="tx2"/>
                </a:solidFill>
                <a:latin typeface="Avenir Next"/>
                <a:ea typeface="Avenir Next"/>
                <a:cs typeface="Avenir Next"/>
              </a:rPr>
              <a:t>Commit $0.6M for dedicated allocation.</a:t>
            </a:r>
            <a:endParaRPr lang="en" sz="1400" dirty="0"/>
          </a:p>
        </p:txBody>
      </p:sp>
      <p:sp>
        <p:nvSpPr>
          <p:cNvPr id="19" name="text18"/>
          <p:cNvSpPr txBox="1"/>
          <p:nvPr/>
        </p:nvSpPr>
        <p:spPr>
          <a:xfrm>
            <a:off x="5943691" y="4617720"/>
            <a:ext cx="10515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320"/>
              </a:lnSpc>
              <a:spcBef>
                <a:spcPts val="0"/>
              </a:spcBef>
              <a:buNone/>
            </a:pPr>
            <a:r>
              <a:rPr lang="en" sz="1100" b="1" i="0" dirty="0">
                <a:solidFill>
                  <a:schemeClr val="accent1"/>
                </a:solidFill>
                <a:latin typeface="Avenir Next"/>
                <a:ea typeface="Avenir Next"/>
                <a:cs typeface="Avenir Next"/>
              </a:rPr>
              <a:t>DEC 12</a:t>
            </a:r>
            <a:endParaRPr lang="en" sz="1100" dirty="0"/>
          </a:p>
        </p:txBody>
      </p:sp>
      <p:sp>
        <p:nvSpPr>
          <p:cNvPr id="20" name="text19"/>
          <p:cNvSpPr txBox="1"/>
          <p:nvPr/>
        </p:nvSpPr>
        <p:spPr>
          <a:xfrm>
            <a:off x="7178040" y="4617720"/>
            <a:ext cx="429768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360"/>
              </a:lnSpc>
              <a:spcBef>
                <a:spcPts val="0"/>
              </a:spcBef>
              <a:buNone/>
            </a:pPr>
            <a:r>
              <a:rPr lang="en" sz="2000" b="1" i="0" dirty="0">
                <a:solidFill>
                  <a:schemeClr val="tx1"/>
                </a:solidFill>
                <a:latin typeface="Avenir Next"/>
                <a:ea typeface="Avenir Next"/>
                <a:cs typeface="Avenir Next"/>
              </a:rPr>
              <a:t>Close contract</a:t>
            </a:r>
            <a:endParaRPr lang="en" sz="2000" dirty="0"/>
          </a:p>
        </p:txBody>
      </p:sp>
      <p:sp>
        <p:nvSpPr>
          <p:cNvPr id="21" name="text20"/>
          <p:cNvSpPr txBox="1"/>
          <p:nvPr/>
        </p:nvSpPr>
        <p:spPr>
          <a:xfrm>
            <a:off x="7178040" y="5038344"/>
            <a:ext cx="4297680" cy="502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buNone/>
            </a:pPr>
            <a:r>
              <a:rPr lang="en" sz="1400" b="0" i="0" dirty="0">
                <a:solidFill>
                  <a:schemeClr val="tx2"/>
                </a:solidFill>
                <a:latin typeface="Avenir Next"/>
                <a:ea typeface="Avenir Next"/>
                <a:cs typeface="Avenir Next"/>
              </a:rPr>
              <a:t>Secure supply before the beta test gate.</a:t>
            </a:r>
            <a:endParaRPr lang="en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decis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1"/>
          <p:cNvSpPr txBox="1"/>
          <p:nvPr/>
        </p:nvSpPr>
        <p:spPr>
          <a:xfrm>
            <a:off x="457200" y="457200"/>
            <a:ext cx="9144091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60"/>
              </a:lnSpc>
              <a:spcBef>
                <a:spcPts val="0"/>
              </a:spcBef>
              <a:buNone/>
            </a:pPr>
            <a:r>
              <a:rPr lang="en" sz="1050" b="1" i="0" dirty="0">
                <a:solidFill>
                  <a:schemeClr val="accent1"/>
                </a:solidFill>
                <a:latin typeface="Avenir Next"/>
                <a:ea typeface="Avenir Next"/>
                <a:cs typeface="Avenir Next"/>
              </a:rPr>
              <a:t>EXECUTIVE DASHBOARD</a:t>
            </a:r>
            <a:endParaRPr lang="en" sz="1050" dirty="0"/>
          </a:p>
        </p:txBody>
      </p:sp>
      <p:sp>
        <p:nvSpPr>
          <p:cNvPr id="3" name="text2"/>
          <p:cNvSpPr>
            <a:spLocks noGrp="1"/>
          </p:cNvSpPr>
          <p:nvPr>
            <p:ph type="title"/>
          </p:nvPr>
        </p:nvSpPr>
        <p:spPr>
          <a:xfrm>
            <a:off x="457200" y="896112"/>
            <a:ext cx="11274552" cy="5943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3150"/>
              </a:lnSpc>
              <a:spcBef>
                <a:spcPts val="0"/>
              </a:spcBef>
              <a:buNone/>
            </a:pPr>
            <a:r>
              <a:rPr lang="en" sz="3000" b="1" i="0" dirty="0">
                <a:solidFill>
                  <a:schemeClr val="tx1"/>
                </a:solidFill>
                <a:latin typeface="Avenir Next"/>
                <a:ea typeface="Avenir Next"/>
                <a:cs typeface="Avenir Next"/>
              </a:rPr>
              <a:t>Approve the reserve. Protect the launch.</a:t>
            </a:r>
            <a:endParaRPr lang="en" sz="3000" dirty="0"/>
          </a:p>
        </p:txBody>
      </p:sp>
      <p:sp>
        <p:nvSpPr>
          <p:cNvPr id="4" name="text3"/>
          <p:cNvSpPr txBox="1"/>
          <p:nvPr/>
        </p:nvSpPr>
        <p:spPr>
          <a:xfrm>
            <a:off x="457200" y="1527048"/>
            <a:ext cx="1078992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buNone/>
            </a:pPr>
            <a:r>
              <a:rPr lang="en" sz="1500" b="0" i="0" dirty="0">
                <a:solidFill>
                  <a:schemeClr val="tx2"/>
                </a:solidFill>
                <a:latin typeface="Avenir Next"/>
                <a:ea typeface="Avenir Next"/>
                <a:cs typeface="Avenir Next"/>
              </a:rPr>
              <a:t>Decision required by December 6, 2026. Proposed release remains Q2 2027.</a:t>
            </a:r>
            <a:endParaRPr lang="en" sz="1500" dirty="0"/>
          </a:p>
        </p:txBody>
      </p:sp>
      <p:sp>
        <p:nvSpPr>
          <p:cNvPr id="5" name="shape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6176589"/>
            <a:ext cx="11274552" cy="95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6" name="text5"/>
          <p:cNvSpPr txBox="1"/>
          <p:nvPr/>
        </p:nvSpPr>
        <p:spPr>
          <a:xfrm>
            <a:off x="457200" y="6309360"/>
            <a:ext cx="950976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Avenir Next"/>
                <a:ea typeface="Avenir Next"/>
                <a:cs typeface="Avenir Next"/>
              </a:rPr>
              <a:t>Project Atlas — Q4 Executive Review  ·  Illustrative demo</a:t>
            </a:r>
            <a:endParaRPr lang="en" sz="1000" dirty="0"/>
          </a:p>
        </p:txBody>
      </p:sp>
      <p:sp>
        <p:nvSpPr>
          <p:cNvPr id="7" name="text6"/>
          <p:cNvSpPr txBox="1"/>
          <p:nvPr/>
        </p:nvSpPr>
        <p:spPr>
          <a:xfrm>
            <a:off x="10789920" y="6309360"/>
            <a:ext cx="941832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Avenir Next"/>
                <a:ea typeface="Avenir Next"/>
                <a:cs typeface="Avenir Next"/>
              </a:rPr>
              <a:t>05 / 05</a:t>
            </a:r>
            <a:endParaRPr lang="en" sz="1000" dirty="0"/>
          </a:p>
        </p:txBody>
      </p:sp>
      <p:sp>
        <p:nvSpPr>
          <p:cNvPr id="8" name="text7"/>
          <p:cNvSpPr txBox="1"/>
          <p:nvPr/>
        </p:nvSpPr>
        <p:spPr>
          <a:xfrm>
            <a:off x="457200" y="2395728"/>
            <a:ext cx="4663440" cy="777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4180"/>
              </a:lnSpc>
              <a:spcBef>
                <a:spcPts val="0"/>
              </a:spcBef>
              <a:buNone/>
            </a:pPr>
            <a:r>
              <a:rPr lang="en" sz="4400" b="1" i="0" dirty="0">
                <a:solidFill>
                  <a:schemeClr val="accent1"/>
                </a:solidFill>
                <a:latin typeface="Avenir Next"/>
                <a:ea typeface="Avenir Next"/>
                <a:cs typeface="Avenir Next"/>
              </a:rPr>
              <a:t>$0.6M</a:t>
            </a:r>
            <a:endParaRPr lang="en" sz="4400" dirty="0"/>
          </a:p>
        </p:txBody>
      </p:sp>
      <p:sp>
        <p:nvSpPr>
          <p:cNvPr id="9" name="text8"/>
          <p:cNvSpPr txBox="1"/>
          <p:nvPr/>
        </p:nvSpPr>
        <p:spPr>
          <a:xfrm>
            <a:off x="457200" y="3237067"/>
            <a:ext cx="466344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124"/>
              </a:lnSpc>
              <a:spcBef>
                <a:spcPts val="0"/>
              </a:spcBef>
              <a:buNone/>
            </a:pPr>
            <a:r>
              <a:rPr lang="en" sz="1800" b="1" i="0" dirty="0">
                <a:solidFill>
                  <a:schemeClr val="tx1"/>
                </a:solidFill>
                <a:latin typeface="Avenir Next"/>
                <a:ea typeface="Avenir Next"/>
                <a:cs typeface="Avenir Next"/>
              </a:rPr>
              <a:t>Capacity reserve</a:t>
            </a:r>
            <a:endParaRPr lang="en" sz="1800" dirty="0"/>
          </a:p>
        </p:txBody>
      </p:sp>
      <p:sp>
        <p:nvSpPr>
          <p:cNvPr id="10" name="text9"/>
          <p:cNvSpPr txBox="1"/>
          <p:nvPr/>
        </p:nvSpPr>
        <p:spPr>
          <a:xfrm>
            <a:off x="457200" y="3675888"/>
            <a:ext cx="4663440" cy="502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buNone/>
            </a:pPr>
            <a:r>
              <a:rPr lang="en" sz="1300" b="0" i="0" dirty="0">
                <a:solidFill>
                  <a:schemeClr val="tx2"/>
                </a:solidFill>
                <a:latin typeface="Avenir Next"/>
                <a:ea typeface="Avenir Next"/>
                <a:cs typeface="Avenir Next"/>
              </a:rPr>
              <a:t>Dedicated GPUs for beta and scale-up</a:t>
            </a:r>
            <a:endParaRPr lang="en" sz="1300" dirty="0"/>
          </a:p>
        </p:txBody>
      </p:sp>
      <p:sp>
        <p:nvSpPr>
          <p:cNvPr id="11" name="free10-surface"/>
          <p:cNvSpPr/>
          <p:nvPr/>
        </p:nvSpPr>
        <p:spPr>
          <a:xfrm>
            <a:off x="5852251" y="2286091"/>
            <a:ext cx="5879592" cy="2377440"/>
          </a:xfrm>
          <a:prstGeom prst="roundRect">
            <a:avLst>
              <a:gd name="adj" fmla="val 5342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12" name="text11"/>
          <p:cNvSpPr txBox="1"/>
          <p:nvPr/>
        </p:nvSpPr>
        <p:spPr>
          <a:xfrm>
            <a:off x="6172291" y="2587752"/>
            <a:ext cx="5239512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478"/>
              </a:lnSpc>
              <a:spcBef>
                <a:spcPts val="0"/>
              </a:spcBef>
              <a:buNone/>
            </a:pPr>
            <a:r>
              <a:rPr lang="en" sz="2100" b="1" i="0" dirty="0">
                <a:solidFill>
                  <a:schemeClr val="tx1"/>
                </a:solidFill>
                <a:latin typeface="Avenir Next"/>
                <a:ea typeface="Avenir Next"/>
                <a:cs typeface="Avenir Next"/>
              </a:rPr>
              <a:t>Approval conditions</a:t>
            </a:r>
            <a:endParaRPr lang="en" sz="2100" dirty="0"/>
          </a:p>
        </p:txBody>
      </p:sp>
      <p:sp>
        <p:nvSpPr>
          <p:cNvPr id="13" name="text12"/>
          <p:cNvSpPr txBox="1"/>
          <p:nvPr/>
        </p:nvSpPr>
        <p:spPr>
          <a:xfrm>
            <a:off x="6172291" y="3173059"/>
            <a:ext cx="5239512" cy="11155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160"/>
              </a:lnSpc>
              <a:spcBef>
                <a:spcPts val="0"/>
              </a:spcBef>
              <a:buNone/>
            </a:pPr>
            <a:r>
              <a:rPr lang="en" sz="1600" b="0" i="0" dirty="0">
                <a:solidFill>
                  <a:schemeClr val="tx1"/>
                </a:solidFill>
                <a:latin typeface="Avenir Next"/>
                <a:ea typeface="Avenir Next"/>
                <a:cs typeface="Avenir Next"/>
              </a:rPr>
              <a:t>Capacity confirmed in writing</a:t>
            </a:r>
            <a:endParaRPr lang="en" sz="1600" dirty="0"/>
          </a:p>
          <a:p>
            <a:pPr algn="l">
              <a:lnSpc>
                <a:spcPts val="2160"/>
              </a:lnSpc>
              <a:spcBef>
                <a:spcPts val="560"/>
              </a:spcBef>
              <a:buNone/>
            </a:pPr>
            <a:r>
              <a:rPr lang="en" sz="1600" b="0" i="0" dirty="0">
                <a:solidFill>
                  <a:schemeClr val="tx1"/>
                </a:solidFill>
                <a:latin typeface="Avenir Next"/>
                <a:ea typeface="Avenir Next"/>
                <a:cs typeface="Avenir Next"/>
              </a:rPr>
              <a:t>Contract stays within approved budget</a:t>
            </a:r>
            <a:endParaRPr lang="en" sz="1600" dirty="0"/>
          </a:p>
          <a:p>
            <a:pPr algn="l">
              <a:lnSpc>
                <a:spcPts val="2160"/>
              </a:lnSpc>
              <a:spcBef>
                <a:spcPts val="560"/>
              </a:spcBef>
              <a:buNone/>
            </a:pPr>
            <a:r>
              <a:rPr lang="en" sz="1600" b="0" i="0" dirty="0">
                <a:solidFill>
                  <a:schemeClr val="tx1"/>
                </a:solidFill>
                <a:latin typeface="Avenir Next"/>
                <a:ea typeface="Avenir Next"/>
                <a:cs typeface="Avenir Next"/>
              </a:rPr>
              <a:t>Performance validated before release</a:t>
            </a:r>
            <a:endParaRPr lang="en" sz="1600" dirty="0"/>
          </a:p>
        </p:txBody>
      </p:sp>
      <p:sp>
        <p:nvSpPr>
          <p:cNvPr id="14" name="free13-surface"/>
          <p:cNvSpPr/>
          <p:nvPr/>
        </p:nvSpPr>
        <p:spPr>
          <a:xfrm>
            <a:off x="457200" y="5230368"/>
            <a:ext cx="11274552" cy="667421"/>
          </a:xfrm>
          <a:prstGeom prst="roundRect">
            <a:avLst>
              <a:gd name="adj" fmla="val 19028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15" name="text14"/>
          <p:cNvSpPr txBox="1"/>
          <p:nvPr/>
        </p:nvSpPr>
        <p:spPr>
          <a:xfrm>
            <a:off x="694944" y="5376672"/>
            <a:ext cx="10790011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006"/>
              </a:lnSpc>
              <a:spcBef>
                <a:spcPts val="0"/>
              </a:spcBef>
              <a:buNone/>
            </a:pPr>
            <a:r>
              <a:rPr lang="en" sz="1700" b="1" i="0" dirty="0">
                <a:solidFill>
                  <a:schemeClr val="accent1"/>
                </a:solidFill>
                <a:latin typeface="Avenir Next"/>
                <a:ea typeface="Avenir Next"/>
                <a:cs typeface="Avenir Next"/>
              </a:rPr>
              <a:t>Next gate: December 15 MVP release, followed by the February 15 public beta.</a:t>
            </a:r>
            <a:endParaRPr lang="en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roject Atlas — Q4 Executive Review">
  <a:themeElements>
    <a:clrScheme name="Project Atlas — Q4 Executive Review">
      <a:dk1>
        <a:srgbClr val="0F1B33"/>
      </a:dk1>
      <a:lt1>
        <a:srgbClr val="F3F5F9"/>
      </a:lt1>
      <a:dk2>
        <a:srgbClr val="5B6478"/>
      </a:dk2>
      <a:lt2>
        <a:srgbClr val="FFFFFF"/>
      </a:lt2>
      <a:accent1>
        <a:srgbClr val="2563EB"/>
      </a:accent1>
      <a:accent2>
        <a:srgbClr val="E7EBF2"/>
      </a:accent2>
      <a:accent3>
        <a:srgbClr val="E9F0FE"/>
      </a:accent3>
      <a:accent4>
        <a:srgbClr val="9CC3FF"/>
      </a:accent4>
      <a:accent5>
        <a:srgbClr val="7C3AED"/>
      </a:accent5>
      <a:accent6>
        <a:srgbClr val="F1EAFE"/>
      </a:accent6>
      <a:hlink>
        <a:srgbClr val="2563EB"/>
      </a:hlink>
      <a:folHlink>
        <a:srgbClr val="5B6478"/>
      </a:folHlink>
    </a:clrScheme>
    <a:fontScheme name="Project Atlas — Q4 Executive Review">
      <a:majorFont>
        <a:latin typeface="Avenir Next"/>
        <a:ea typeface=""/>
        <a:cs typeface=""/>
      </a:majorFont>
      <a:minorFont>
        <a:latin typeface="Avenir Next"/>
        <a:ea typeface=""/>
        <a:cs typeface=""/>
      </a:minorFont>
    </a:fontScheme>
    <a:fmtScheme name="Project Atlas — Q4 Executive Review">
      <a:fillStyleLst>
        <a:solidFill>
          <a:schemeClr val="phClr"/>
        </a:solidFill>
        <a:solidFill>
          <a:schemeClr val="phClr">
            <a:tint val="60000"/>
          </a:schemeClr>
        </a:solidFill>
        <a:solidFill>
          <a:schemeClr val="phClr">
            <a:shade val="80000"/>
          </a:schemeClr>
        </a:soli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90000"/>
          </a:schemeClr>
        </a:solidFill>
      </a:bgFillStyleLst>
    </a:fmtScheme>
  </a:themeElements>
  <a:objectDefaults/>
  <a:extraClrSchemeLst/>
  <a:custClrLst>
    <a:custClr name="s1amber">
      <a:srgbClr val="E08A0B"/>
    </a:custClr>
    <a:custClr name="s1amberIcon">
      <a:srgbClr val="B86A00"/>
    </a:custClr>
    <a:custClr name="s1amberSoft">
      <a:srgbClr val="FDF1DE"/>
    </a:custClr>
    <a:custClr name="s1amberPill">
      <a:srgbClr val="FBE2BE"/>
    </a:custClr>
    <a:custClr name="s1amberText">
      <a:srgbClr val="9A4D06"/>
    </a:custClr>
    <a:custClr name="s1green">
      <a:srgbClr val="16A34A"/>
    </a:custClr>
    <a:custClr name="s1greenSoft">
      <a:srgbClr val="E6F5EC"/>
    </a:custClr>
    <a:custClr name="s1greenText">
      <a:srgbClr val="157A3B"/>
    </a:custClr>
    <a:custClr name="s1red">
      <a:srgbClr val="DC2626"/>
    </a:custClr>
    <a:custClr name="s1redSoft">
      <a:srgbClr val="FDEEEE"/>
    </a:custClr>
    <a:custClr name="s1redText">
      <a:srgbClr val="B91C1C"/>
    </a:custClr>
    <a:custClr name="s1planned">
      <a:srgbClr val="B8C0CC"/>
    </a:custClr>
  </a:custClrLst>
</a:theme>
</file>

<file path=ppt/theme/theme2.xml><?xml version="1.0" encoding="utf-8"?>
<a:theme xmlns:a="http://schemas.openxmlformats.org/drawingml/2006/main" name="Notes">
  <a:themeElements>
    <a:clrScheme name="Notes">
      <a:dk1>
        <a:srgbClr val="0F1B33"/>
      </a:dk1>
      <a:lt1>
        <a:srgbClr val="F3F5F9"/>
      </a:lt1>
      <a:dk2>
        <a:srgbClr val="5B6478"/>
      </a:dk2>
      <a:lt2>
        <a:srgbClr val="FFFFFF"/>
      </a:lt2>
      <a:accent1>
        <a:srgbClr val="2563EB"/>
      </a:accent1>
      <a:accent2>
        <a:srgbClr val="E7EBF2"/>
      </a:accent2>
      <a:accent3>
        <a:srgbClr val="E9F0FE"/>
      </a:accent3>
      <a:accent4>
        <a:srgbClr val="9CC3FF"/>
      </a:accent4>
      <a:accent5>
        <a:srgbClr val="7C3AED"/>
      </a:accent5>
      <a:accent6>
        <a:srgbClr val="F1EAFE"/>
      </a:accent6>
      <a:hlink>
        <a:srgbClr val="2563EB"/>
      </a:hlink>
      <a:folHlink>
        <a:srgbClr val="5B6478"/>
      </a:folHlink>
    </a:clrScheme>
    <a:fontScheme name="Notes">
      <a:majorFont>
        <a:latin typeface="Avenir Next"/>
        <a:ea typeface=""/>
        <a:cs typeface=""/>
      </a:majorFont>
      <a:minorFont>
        <a:latin typeface="Avenir Next"/>
        <a:ea typeface=""/>
        <a:cs typeface=""/>
      </a:minorFont>
    </a:fontScheme>
    <a:fmtScheme name="Notes">
      <a:fillStyleLst>
        <a:solidFill>
          <a:schemeClr val="phClr"/>
        </a:solidFill>
        <a:solidFill>
          <a:schemeClr val="phClr">
            <a:tint val="60000"/>
          </a:schemeClr>
        </a:solidFill>
        <a:solidFill>
          <a:schemeClr val="phClr">
            <a:shade val="80000"/>
          </a:schemeClr>
        </a:soli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90000"/>
          </a:schemeClr>
        </a:solidFill>
      </a:bgFillStyleLst>
    </a:fmtScheme>
  </a:themeElements>
  <a:objectDefaults/>
  <a:extraClrSchemeLst/>
  <a:custClrLst>
    <a:custClr name="s1amber">
      <a:srgbClr val="E08A0B"/>
    </a:custClr>
    <a:custClr name="s1amberIcon">
      <a:srgbClr val="B86A00"/>
    </a:custClr>
    <a:custClr name="s1amberSoft">
      <a:srgbClr val="FDF1DE"/>
    </a:custClr>
    <a:custClr name="s1amberPill">
      <a:srgbClr val="FBE2BE"/>
    </a:custClr>
    <a:custClr name="s1amberText">
      <a:srgbClr val="9A4D06"/>
    </a:custClr>
    <a:custClr name="s1green">
      <a:srgbClr val="16A34A"/>
    </a:custClr>
    <a:custClr name="s1greenSoft">
      <a:srgbClr val="E6F5EC"/>
    </a:custClr>
    <a:custClr name="s1greenText">
      <a:srgbClr val="157A3B"/>
    </a:custClr>
    <a:custClr name="s1red">
      <a:srgbClr val="DC2626"/>
    </a:custClr>
    <a:custClr name="s1redSoft">
      <a:srgbClr val="FDEEEE"/>
    </a:custClr>
    <a:custClr name="s1redText">
      <a:srgbClr val="B91C1C"/>
    </a:custClr>
    <a:custClr name="s1planned">
      <a:srgbClr val="B8C0CC"/>
    </a:custClr>
  </a:custClr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Slide Agent</Application>
  <Slides>5</Slides>
  <Notes>5</Notes>
  <HiddenSlides>0</HiddenSlides>
  <AppVersion>2.0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Atlas — Q4 Executive Review</dc:title>
  <dc:language>en</dc:language>
  <dcterms:created xsi:type="dcterms:W3CDTF">2026-10-02T08:42:42Z</dcterms:created>
  <dcterms:modified xsi:type="dcterms:W3CDTF">2026-10-02T08:42:42Z</dcterms:modified>
</cp:coreProperties>
</file>