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Helvetica Neue"/>
      <p:regular r:id="rId15"/>
      <p:bold r:id="rId12"/>
      <p:italic r:id="rId14"/>
      <p:boldItalic r:id="rId13"/>
    </p:embeddedFont>
    <p:embeddedFont>
      <p:font typeface="Menlo"/>
      <p:regular r:id="rId19"/>
      <p:bold r:id="rId16"/>
      <p:italic r:id="rId18"/>
      <p:boldItalic r:id="rId17"/>
    </p:embeddedFont>
  </p:embeddedFontLst>
  <p:defaultText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6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theme" Target="theme/theme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"/>
          <p:cNvSpPr>
            <a:spLocks noGrp="1"/>
          </p:cNvSpPr>
          <p:nvPr>
            <p:ph type="sldImg" idx="2"/>
          </p:nvPr>
        </p:nvSpPr>
        <p:spPr>
          <a:xfrm>
            <a:off x="1042416" y="685800"/>
            <a:ext cx="4773168" cy="268833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"/>
          <p:cNvSpPr>
            <a:spLocks noGrp="1"/>
          </p:cNvSpPr>
          <p:nvPr>
            <p:ph type="body" idx="3"/>
          </p:nvPr>
        </p:nvSpPr>
        <p:spPr>
          <a:xfrm>
            <a:off x="685800" y="3657600"/>
            <a:ext cx="5486400" cy="4297680"/>
          </a:xfr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1pPr>
    <a:lvl2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2pPr>
    <a:lvl3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3pPr>
    <a:lvl4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4pPr>
    <a:lvl5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5pPr>
    <a:lvl6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6pPr>
    <a:lvl7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7pPr>
    <a:lvl8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8pPr>
    <a:lvl9pPr marL="0" indent="0" algn="l" defTabSz="914400" rtl="0" eaLnBrk="1" latinLnBrk="0" hangingPunct="1">
      <a:lnSpc>
        <a:spcPct val="100000"/>
      </a:lnSpc>
      <a:spcBef>
        <a:spcPts val="0"/>
      </a:spcBef>
      <a:buNone/>
      <a:defRPr sz="1200" kern="1200">
        <a:solidFill>
          <a:schemeClr val="tx1"/>
        </a:solidFill>
        <a:latin typeface="+mn-lt"/>
        <a:ea typeface="+mn-lt"/>
        <a:cs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Product launch / keynote: oversized type, generous white space, a lit background and a native, fully editable device and UI mockup.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NOVA removes context switching between ideas and actions.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Research, create, analyze and automate share one canvas.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A connected workflow turns market research into a launch plan.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Fictional demonstration data. NOVA turns ideas into connected action.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600" cy="100584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645920"/>
            <a:ext cx="11277600" cy="475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idx="11"/>
          </p:nvPr>
        </p:nvSpPr>
        <p:spPr>
          <a:xfrm>
            <a:off x="457200" y="6492240"/>
            <a:ext cx="676656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idx="12"/>
          </p:nvPr>
        </p:nvSpPr>
        <p:spPr>
          <a:xfrm>
            <a:off x="11003280" y="6492240"/>
            <a:ext cx="731520" cy="274320"/>
          </a:xfrm>
        </p:spPr>
        <p:txBody>
          <a:bodyPr/>
          <a:lstStyle/>
          <a:p>
            <a:pPr algn="r"/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3150" kern="1200">
          <a:solidFill>
            <a:schemeClr val="tx1"/>
          </a:solidFill>
          <a:latin typeface="+mj-lt"/>
          <a:ea typeface="+mj-lt"/>
          <a:cs typeface="+mj-lt"/>
        </a:defRPr>
      </a:lvl9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13716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18288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None/>
        <a:defRPr sz="16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duct-keyn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ure1-gradient-wash-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2">
                  <a:alpha val="80000"/>
                </a:schemeClr>
              </a:gs>
            </a:gsLst>
            <a:lin ang="18900000" scaled="0"/>
          </a:gradFill>
          <a:ln>
            <a:noFill/>
          </a:ln>
        </p:spPr>
      </p:sp>
      <p:sp>
        <p:nvSpPr>
          <p:cNvPr id="3" name="column2-surface"/>
          <p:cNvSpPr/>
          <p:nvPr/>
        </p:nvSpPr>
        <p:spPr>
          <a:xfrm>
            <a:off x="457200" y="503011"/>
            <a:ext cx="274320" cy="274320"/>
          </a:xfrm>
          <a:prstGeom prst="roundRect">
            <a:avLst>
              <a:gd name="adj" fmla="val 32407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icon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1790" y="557601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17" y="2814"/>
                </a:moveTo>
                <a:cubicBezTo>
                  <a:pt x="11105" y="2341"/>
                  <a:pt x="11519" y="1998"/>
                  <a:pt x="12000" y="1998"/>
                </a:cubicBezTo>
                <a:cubicBezTo>
                  <a:pt x="12481" y="1998"/>
                  <a:pt x="12895" y="2341"/>
                  <a:pt x="12983" y="2814"/>
                </a:cubicBezTo>
                <a:lnTo>
                  <a:pt x="14034" y="8372"/>
                </a:lnTo>
                <a:cubicBezTo>
                  <a:pt x="14187" y="9181"/>
                  <a:pt x="14819" y="9813"/>
                  <a:pt x="15628" y="9966"/>
                </a:cubicBezTo>
                <a:lnTo>
                  <a:pt x="21186" y="11017"/>
                </a:lnTo>
                <a:cubicBezTo>
                  <a:pt x="21659" y="11105"/>
                  <a:pt x="22002" y="11519"/>
                  <a:pt x="22002" y="12000"/>
                </a:cubicBezTo>
                <a:cubicBezTo>
                  <a:pt x="22002" y="12481"/>
                  <a:pt x="21659" y="12895"/>
                  <a:pt x="21186" y="12983"/>
                </a:cubicBezTo>
                <a:lnTo>
                  <a:pt x="15628" y="14034"/>
                </a:lnTo>
                <a:cubicBezTo>
                  <a:pt x="14819" y="14187"/>
                  <a:pt x="14187" y="14819"/>
                  <a:pt x="14034" y="15628"/>
                </a:cubicBezTo>
                <a:lnTo>
                  <a:pt x="12983" y="21186"/>
                </a:lnTo>
                <a:cubicBezTo>
                  <a:pt x="12895" y="21659"/>
                  <a:pt x="12481" y="22002"/>
                  <a:pt x="12000" y="22002"/>
                </a:cubicBezTo>
                <a:cubicBezTo>
                  <a:pt x="11519" y="22002"/>
                  <a:pt x="11105" y="21659"/>
                  <a:pt x="11017" y="21186"/>
                </a:cubicBezTo>
                <a:lnTo>
                  <a:pt x="9966" y="15628"/>
                </a:lnTo>
                <a:cubicBezTo>
                  <a:pt x="9813" y="14819"/>
                  <a:pt x="9181" y="14187"/>
                  <a:pt x="8372" y="14034"/>
                </a:cubicBezTo>
                <a:lnTo>
                  <a:pt x="2814" y="12983"/>
                </a:lnTo>
                <a:cubicBezTo>
                  <a:pt x="2341" y="12895"/>
                  <a:pt x="1998" y="12481"/>
                  <a:pt x="1998" y="12000"/>
                </a:cubicBezTo>
                <a:cubicBezTo>
                  <a:pt x="1998" y="11519"/>
                  <a:pt x="2341" y="11105"/>
                  <a:pt x="2814" y="11017"/>
                </a:cubicBezTo>
                <a:lnTo>
                  <a:pt x="8372" y="9966"/>
                </a:lnTo>
                <a:cubicBezTo>
                  <a:pt x="9181" y="9813"/>
                  <a:pt x="9813" y="9181"/>
                  <a:pt x="9966" y="8372"/>
                </a:cubicBezTo>
                <a:close/>
              </a:path>
              <a:path w="24000" h="24000" fill="none">
                <a:moveTo>
                  <a:pt x="20000" y="2000"/>
                </a:moveTo>
                <a:lnTo>
                  <a:pt x="20000" y="6000"/>
                </a:lnTo>
              </a:path>
              <a:path w="24000" h="24000" fill="none">
                <a:moveTo>
                  <a:pt x="22000" y="4000"/>
                </a:moveTo>
                <a:lnTo>
                  <a:pt x="18000" y="4000"/>
                </a:lnTo>
              </a:path>
              <a:path w="24000" h="24000" fill="none">
                <a:moveTo>
                  <a:pt x="2000" y="20000"/>
                </a:moveTo>
                <a:cubicBezTo>
                  <a:pt x="2000" y="21105"/>
                  <a:pt x="2895" y="22000"/>
                  <a:pt x="4000" y="22000"/>
                </a:cubicBezTo>
                <a:cubicBezTo>
                  <a:pt x="5105" y="22000"/>
                  <a:pt x="6000" y="21105"/>
                  <a:pt x="6000" y="20000"/>
                </a:cubicBezTo>
                <a:cubicBezTo>
                  <a:pt x="6000" y="18895"/>
                  <a:pt x="5105" y="18000"/>
                  <a:pt x="4000" y="18000"/>
                </a:cubicBezTo>
                <a:cubicBezTo>
                  <a:pt x="2895" y="18000"/>
                  <a:pt x="2000" y="18895"/>
                  <a:pt x="2000" y="20000"/>
                </a:cubicBezTo>
                <a:close/>
              </a:path>
            </a:pathLst>
          </a:custGeom>
          <a:noFill/>
          <a:ln w="13762" cap="rnd">
            <a:solidFill>
              <a:schemeClr val="bg1"/>
            </a:solidFill>
            <a:round/>
          </a:ln>
        </p:spPr>
      </p:sp>
      <p:sp>
        <p:nvSpPr>
          <p:cNvPr id="5" name="text4"/>
          <p:cNvSpPr txBox="1"/>
          <p:nvPr/>
        </p:nvSpPr>
        <p:spPr>
          <a:xfrm>
            <a:off x="822960" y="484632"/>
            <a:ext cx="1188720" cy="3108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770"/>
              </a:lnSpc>
              <a:spcBef>
                <a:spcPts val="0"/>
              </a:spcBef>
              <a:buNone/>
            </a:pPr>
            <a:r>
              <a:rPr lang="en" sz="1500" b="1" i="0" spc="21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NOVA</a:t>
            </a:r>
            <a:endParaRPr lang="en" sz="1500" dirty="0"/>
          </a:p>
        </p:txBody>
      </p:sp>
      <p:sp>
        <p:nvSpPr>
          <p:cNvPr id="6" name="text5"/>
          <p:cNvSpPr txBox="1"/>
          <p:nvPr/>
        </p:nvSpPr>
        <p:spPr>
          <a:xfrm>
            <a:off x="6675120" y="503011"/>
            <a:ext cx="5059375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Product        Solutions        Pricing        Resources</a:t>
            </a:r>
            <a:endParaRPr lang="en" sz="1100" dirty="0"/>
          </a:p>
        </p:txBody>
      </p:sp>
      <p:sp>
        <p:nvSpPr>
          <p:cNvPr id="7" name="row6-surface"/>
          <p:cNvSpPr/>
          <p:nvPr/>
        </p:nvSpPr>
        <p:spPr>
          <a:xfrm>
            <a:off x="457200" y="1481328"/>
            <a:ext cx="2651760" cy="310805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8" name="icon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30" y="1560515"/>
            <a:ext cx="152430" cy="1524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17" y="2814"/>
                </a:moveTo>
                <a:cubicBezTo>
                  <a:pt x="11105" y="2341"/>
                  <a:pt x="11519" y="1998"/>
                  <a:pt x="12000" y="1998"/>
                </a:cubicBezTo>
                <a:cubicBezTo>
                  <a:pt x="12481" y="1998"/>
                  <a:pt x="12895" y="2341"/>
                  <a:pt x="12983" y="2814"/>
                </a:cubicBezTo>
                <a:lnTo>
                  <a:pt x="14034" y="8372"/>
                </a:lnTo>
                <a:cubicBezTo>
                  <a:pt x="14187" y="9181"/>
                  <a:pt x="14819" y="9813"/>
                  <a:pt x="15628" y="9966"/>
                </a:cubicBezTo>
                <a:lnTo>
                  <a:pt x="21186" y="11017"/>
                </a:lnTo>
                <a:cubicBezTo>
                  <a:pt x="21659" y="11105"/>
                  <a:pt x="22002" y="11519"/>
                  <a:pt x="22002" y="12000"/>
                </a:cubicBezTo>
                <a:cubicBezTo>
                  <a:pt x="22002" y="12481"/>
                  <a:pt x="21659" y="12895"/>
                  <a:pt x="21186" y="12983"/>
                </a:cubicBezTo>
                <a:lnTo>
                  <a:pt x="15628" y="14034"/>
                </a:lnTo>
                <a:cubicBezTo>
                  <a:pt x="14819" y="14187"/>
                  <a:pt x="14187" y="14819"/>
                  <a:pt x="14034" y="15628"/>
                </a:cubicBezTo>
                <a:lnTo>
                  <a:pt x="12983" y="21186"/>
                </a:lnTo>
                <a:cubicBezTo>
                  <a:pt x="12895" y="21659"/>
                  <a:pt x="12481" y="22002"/>
                  <a:pt x="12000" y="22002"/>
                </a:cubicBezTo>
                <a:cubicBezTo>
                  <a:pt x="11519" y="22002"/>
                  <a:pt x="11105" y="21659"/>
                  <a:pt x="11017" y="21186"/>
                </a:cubicBezTo>
                <a:lnTo>
                  <a:pt x="9966" y="15628"/>
                </a:lnTo>
                <a:cubicBezTo>
                  <a:pt x="9813" y="14819"/>
                  <a:pt x="9181" y="14187"/>
                  <a:pt x="8372" y="14034"/>
                </a:cubicBezTo>
                <a:lnTo>
                  <a:pt x="2814" y="12983"/>
                </a:lnTo>
                <a:cubicBezTo>
                  <a:pt x="2341" y="12895"/>
                  <a:pt x="1998" y="12481"/>
                  <a:pt x="1998" y="12000"/>
                </a:cubicBezTo>
                <a:cubicBezTo>
                  <a:pt x="1998" y="11519"/>
                  <a:pt x="2341" y="11105"/>
                  <a:pt x="2814" y="11017"/>
                </a:cubicBezTo>
                <a:lnTo>
                  <a:pt x="8372" y="9966"/>
                </a:lnTo>
                <a:cubicBezTo>
                  <a:pt x="9181" y="9813"/>
                  <a:pt x="9813" y="9181"/>
                  <a:pt x="9966" y="8372"/>
                </a:cubicBezTo>
                <a:close/>
              </a:path>
              <a:path w="24000" h="24000" fill="none">
                <a:moveTo>
                  <a:pt x="20000" y="2000"/>
                </a:moveTo>
                <a:lnTo>
                  <a:pt x="20000" y="6000"/>
                </a:lnTo>
              </a:path>
              <a:path w="24000" h="24000" fill="none">
                <a:moveTo>
                  <a:pt x="22000" y="4000"/>
                </a:moveTo>
                <a:lnTo>
                  <a:pt x="18000" y="4000"/>
                </a:lnTo>
              </a:path>
              <a:path w="24000" h="24000" fill="none">
                <a:moveTo>
                  <a:pt x="2000" y="20000"/>
                </a:moveTo>
                <a:cubicBezTo>
                  <a:pt x="2000" y="21105"/>
                  <a:pt x="2895" y="22000"/>
                  <a:pt x="4000" y="22000"/>
                </a:cubicBezTo>
                <a:cubicBezTo>
                  <a:pt x="5105" y="22000"/>
                  <a:pt x="6000" y="21105"/>
                  <a:pt x="6000" y="20000"/>
                </a:cubicBezTo>
                <a:cubicBezTo>
                  <a:pt x="6000" y="18895"/>
                  <a:pt x="5105" y="18000"/>
                  <a:pt x="4000" y="18000"/>
                </a:cubicBezTo>
                <a:cubicBezTo>
                  <a:pt x="2895" y="18000"/>
                  <a:pt x="2000" y="18895"/>
                  <a:pt x="2000" y="20000"/>
                </a:cubicBezTo>
                <a:close/>
              </a:path>
            </a:pathLst>
          </a:custGeom>
          <a:noFill/>
          <a:ln w="12703" cap="rnd">
            <a:solidFill>
              <a:schemeClr val="accent1"/>
            </a:solidFill>
            <a:round/>
          </a:ln>
        </p:spPr>
      </p:sp>
      <p:sp>
        <p:nvSpPr>
          <p:cNvPr id="9" name="text8"/>
          <p:cNvSpPr txBox="1"/>
          <p:nvPr/>
        </p:nvSpPr>
        <p:spPr>
          <a:xfrm>
            <a:off x="838230" y="1549359"/>
            <a:ext cx="2118299" cy="174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NOVA  ·  Your AI workspace</a:t>
            </a:r>
            <a:endParaRPr lang="en" sz="1100" dirty="0"/>
          </a:p>
        </p:txBody>
      </p:sp>
      <p:sp>
        <p:nvSpPr>
          <p:cNvPr id="10" name="text9"/>
          <p:cNvSpPr>
            <a:spLocks noGrp="1"/>
          </p:cNvSpPr>
          <p:nvPr>
            <p:ph type="title"/>
          </p:nvPr>
        </p:nvSpPr>
        <p:spPr>
          <a:xfrm>
            <a:off x="457200" y="1920240"/>
            <a:ext cx="58521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5200"/>
              </a:lnSpc>
              <a:spcBef>
                <a:spcPts val="0"/>
              </a:spcBef>
              <a:buNone/>
            </a:pPr>
            <a:r>
              <a:rPr lang="en" sz="5000" b="1" i="0" spc="-125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One workspace.</a:t>
            </a:r>
            <a:endParaRPr lang="en" sz="5000" dirty="0"/>
          </a:p>
        </p:txBody>
      </p:sp>
      <p:sp>
        <p:nvSpPr>
          <p:cNvPr id="11" name="text10"/>
          <p:cNvSpPr txBox="1"/>
          <p:nvPr/>
        </p:nvSpPr>
        <p:spPr>
          <a:xfrm>
            <a:off x="457200" y="2578608"/>
            <a:ext cx="58521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5200"/>
              </a:lnSpc>
              <a:spcBef>
                <a:spcPts val="0"/>
              </a:spcBef>
              <a:buNone/>
            </a:pPr>
            <a:r>
              <a:rPr lang="en" sz="5000" b="1" i="0" spc="-125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Every idea.</a:t>
            </a:r>
            <a:endParaRPr lang="en" sz="5000" dirty="0"/>
          </a:p>
        </p:txBody>
      </p:sp>
      <p:sp>
        <p:nvSpPr>
          <p:cNvPr id="12" name="text11"/>
          <p:cNvSpPr txBox="1"/>
          <p:nvPr/>
        </p:nvSpPr>
        <p:spPr>
          <a:xfrm>
            <a:off x="457200" y="3237067"/>
            <a:ext cx="5852160" cy="7498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5200"/>
              </a:lnSpc>
              <a:spcBef>
                <a:spcPts val="0"/>
              </a:spcBef>
              <a:buNone/>
            </a:pPr>
            <a:r>
              <a:rPr lang="en" sz="5000" b="1" i="0" spc="-125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Amplified by AI.</a:t>
            </a:r>
            <a:endParaRPr lang="en" sz="5000" dirty="0"/>
          </a:p>
        </p:txBody>
      </p:sp>
      <p:sp>
        <p:nvSpPr>
          <p:cNvPr id="13" name="text12"/>
          <p:cNvSpPr txBox="1"/>
          <p:nvPr/>
        </p:nvSpPr>
        <p:spPr>
          <a:xfrm>
            <a:off x="457200" y="4188043"/>
            <a:ext cx="429768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95"/>
              </a:lnSpc>
              <a:spcBef>
                <a:spcPts val="0"/>
              </a:spcBef>
              <a:buNone/>
            </a:pPr>
            <a:r>
              <a:rPr lang="en" sz="17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From idea to execution without leaving your workspace.</a:t>
            </a:r>
            <a:endParaRPr lang="en" sz="1700" dirty="0"/>
          </a:p>
        </p:txBody>
      </p:sp>
      <p:sp>
        <p:nvSpPr>
          <p:cNvPr id="14" name="row13-surface"/>
          <p:cNvSpPr/>
          <p:nvPr/>
        </p:nvSpPr>
        <p:spPr>
          <a:xfrm>
            <a:off x="457200" y="5074920"/>
            <a:ext cx="1600200" cy="4572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15" name="text14"/>
          <p:cNvSpPr txBox="1"/>
          <p:nvPr/>
        </p:nvSpPr>
        <p:spPr>
          <a:xfrm>
            <a:off x="659922" y="5196169"/>
            <a:ext cx="915314" cy="214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Get started</a:t>
            </a:r>
            <a:endParaRPr lang="en" sz="1300" dirty="0"/>
          </a:p>
        </p:txBody>
      </p:sp>
      <p:sp>
        <p:nvSpPr>
          <p:cNvPr id="16" name="icon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76918" y="5214549"/>
            <a:ext cx="177759" cy="177759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12000"/>
                </a:moveTo>
                <a:lnTo>
                  <a:pt x="19000" y="12000"/>
                </a:lnTo>
              </a:path>
              <a:path w="24000" h="24000" fill="none">
                <a:moveTo>
                  <a:pt x="12000" y="5000"/>
                </a:moveTo>
                <a:lnTo>
                  <a:pt x="19000" y="12000"/>
                </a:lnTo>
                <a:lnTo>
                  <a:pt x="12000" y="19000"/>
                </a:lnTo>
              </a:path>
            </a:pathLst>
          </a:custGeom>
          <a:noFill/>
          <a:ln w="14813" cap="rnd">
            <a:solidFill>
              <a:schemeClr val="bg1"/>
            </a:solidFill>
            <a:round/>
          </a:ln>
        </p:spPr>
      </p:sp>
      <p:sp>
        <p:nvSpPr>
          <p:cNvPr id="17" name="row16-surface"/>
          <p:cNvSpPr/>
          <p:nvPr/>
        </p:nvSpPr>
        <p:spPr>
          <a:xfrm>
            <a:off x="2194651" y="5074920"/>
            <a:ext cx="178308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accent2"/>
            </a:solidFill>
          </a:ln>
        </p:spPr>
      </p:sp>
      <p:sp>
        <p:nvSpPr>
          <p:cNvPr id="18" name="icon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92253" y="5208240"/>
            <a:ext cx="190470" cy="19047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9000" y="9003"/>
                </a:moveTo>
                <a:cubicBezTo>
                  <a:pt x="8999" y="8642"/>
                  <a:pt x="9193" y="8308"/>
                  <a:pt x="9507" y="8130"/>
                </a:cubicBezTo>
                <a:cubicBezTo>
                  <a:pt x="9822" y="7952"/>
                  <a:pt x="10208" y="7957"/>
                  <a:pt x="10517" y="8144"/>
                </a:cubicBezTo>
                <a:lnTo>
                  <a:pt x="15514" y="11141"/>
                </a:lnTo>
                <a:cubicBezTo>
                  <a:pt x="15817" y="11321"/>
                  <a:pt x="16002" y="11648"/>
                  <a:pt x="16002" y="12000"/>
                </a:cubicBezTo>
                <a:cubicBezTo>
                  <a:pt x="16002" y="12352"/>
                  <a:pt x="15817" y="12679"/>
                  <a:pt x="15514" y="12859"/>
                </a:cubicBezTo>
                <a:lnTo>
                  <a:pt x="10517" y="15856"/>
                </a:lnTo>
                <a:cubicBezTo>
                  <a:pt x="10208" y="16043"/>
                  <a:pt x="9821" y="16048"/>
                  <a:pt x="9507" y="15870"/>
                </a:cubicBezTo>
                <a:cubicBezTo>
                  <a:pt x="9192" y="15692"/>
                  <a:pt x="8999" y="15358"/>
                  <a:pt x="9000" y="14996"/>
                </a:cubicBezTo>
                <a:close/>
              </a:path>
              <a:path w="24000" h="24000" fill="none">
                <a:moveTo>
                  <a:pt x="2000" y="12000"/>
                </a:moveTo>
                <a:cubicBezTo>
                  <a:pt x="2000" y="17523"/>
                  <a:pt x="6477" y="22000"/>
                  <a:pt x="12000" y="22000"/>
                </a:cubicBezTo>
                <a:cubicBezTo>
                  <a:pt x="17523" y="22000"/>
                  <a:pt x="22000" y="17523"/>
                  <a:pt x="22000" y="12000"/>
                </a:cubicBezTo>
                <a:cubicBezTo>
                  <a:pt x="22000" y="6477"/>
                  <a:pt x="17523" y="2000"/>
                  <a:pt x="12000" y="2000"/>
                </a:cubicBezTo>
                <a:cubicBezTo>
                  <a:pt x="6477" y="2000"/>
                  <a:pt x="2000" y="6477"/>
                  <a:pt x="2000" y="12000"/>
                </a:cubicBezTo>
                <a:close/>
              </a:path>
            </a:pathLst>
          </a:custGeom>
          <a:noFill/>
          <a:ln w="15872" cap="rnd">
            <a:solidFill>
              <a:schemeClr val="tx1"/>
            </a:solidFill>
            <a:round/>
          </a:ln>
        </p:spPr>
      </p:sp>
      <p:sp>
        <p:nvSpPr>
          <p:cNvPr id="19" name="text18"/>
          <p:cNvSpPr txBox="1"/>
          <p:nvPr/>
        </p:nvSpPr>
        <p:spPr>
          <a:xfrm>
            <a:off x="2684313" y="5196169"/>
            <a:ext cx="1095726" cy="214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Watch the film</a:t>
            </a:r>
            <a:endParaRPr lang="en" sz="1300" dirty="0"/>
          </a:p>
        </p:txBody>
      </p:sp>
      <p:sp>
        <p:nvSpPr>
          <p:cNvPr id="20" name="text19"/>
          <p:cNvSpPr txBox="1"/>
          <p:nvPr/>
        </p:nvSpPr>
        <p:spPr>
          <a:xfrm>
            <a:off x="457200" y="5943600"/>
            <a:ext cx="548649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Free for teams up to 10   ·   SOC 2 Type II   ·   Works with the tools you use</a:t>
            </a:r>
            <a:endParaRPr lang="en" sz="1050" dirty="0"/>
          </a:p>
        </p:txBody>
      </p:sp>
      <p:sp>
        <p:nvSpPr>
          <p:cNvPr id="21" name="shape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4773168"/>
            <a:ext cx="5257800" cy="182880"/>
          </a:xfrm>
          <a:prstGeom prst="ellipse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5080" y="1325880"/>
            <a:ext cx="5120731" cy="3401568"/>
          </a:xfrm>
          <a:prstGeom prst="roundRect">
            <a:avLst>
              <a:gd name="adj" fmla="val 59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23" name="shape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7203" y="1371600"/>
            <a:ext cx="36576" cy="365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24" name="shape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9904" y="4709160"/>
            <a:ext cx="5644591" cy="128016"/>
          </a:xfrm>
          <a:prstGeom prst="roundRect">
            <a:avLst>
              <a:gd name="adj" fmla="val 49603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25" name="shape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49640" y="4709160"/>
            <a:ext cx="731520" cy="4581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26" name="free25-surface"/>
          <p:cNvSpPr/>
          <p:nvPr/>
        </p:nvSpPr>
        <p:spPr>
          <a:xfrm>
            <a:off x="6464808" y="1444752"/>
            <a:ext cx="4901184" cy="3172968"/>
          </a:xfrm>
          <a:prstGeom prst="roundRect">
            <a:avLst>
              <a:gd name="adj" fmla="val 1601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27" name="free26-surface"/>
          <p:cNvSpPr/>
          <p:nvPr/>
        </p:nvSpPr>
        <p:spPr>
          <a:xfrm>
            <a:off x="6464808" y="1444752"/>
            <a:ext cx="1188720" cy="3172968"/>
          </a:xfrm>
          <a:prstGeom prst="rect">
            <a:avLst/>
          </a:prstGeom>
          <a:solidFill>
            <a:srgbClr val="F7F6FB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6583680" y="1554480"/>
            <a:ext cx="91440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1" i="0" spc="132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NOVA</a:t>
            </a:r>
            <a:endParaRPr lang="en" sz="1100" dirty="0"/>
          </a:p>
        </p:txBody>
      </p:sp>
      <p:sp>
        <p:nvSpPr>
          <p:cNvPr id="29" name="row28-surface"/>
          <p:cNvSpPr/>
          <p:nvPr/>
        </p:nvSpPr>
        <p:spPr>
          <a:xfrm>
            <a:off x="6574536" y="1847088"/>
            <a:ext cx="969264" cy="237744"/>
          </a:xfrm>
          <a:prstGeom prst="roundRect">
            <a:avLst>
              <a:gd name="adj" fmla="val 32051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30" name="icon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6126" y="1902409"/>
            <a:ext cx="127010" cy="12701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12000"/>
                </a:moveTo>
                <a:lnTo>
                  <a:pt x="19000" y="12000"/>
                </a:lnTo>
              </a:path>
              <a:path w="24000" h="24000" fill="none">
                <a:moveTo>
                  <a:pt x="12000" y="5000"/>
                </a:moveTo>
                <a:lnTo>
                  <a:pt x="12000" y="19000"/>
                </a:lnTo>
              </a:path>
            </a:pathLst>
          </a:custGeom>
          <a:noFill/>
          <a:ln w="10584" cap="rnd">
            <a:solidFill>
              <a:schemeClr val="accent1"/>
            </a:solidFill>
            <a:round/>
          </a:ln>
        </p:spPr>
      </p:sp>
      <p:sp>
        <p:nvSpPr>
          <p:cNvPr id="31" name="text30"/>
          <p:cNvSpPr txBox="1"/>
          <p:nvPr/>
        </p:nvSpPr>
        <p:spPr>
          <a:xfrm>
            <a:off x="6853885" y="1886590"/>
            <a:ext cx="588234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New chat</a:t>
            </a:r>
            <a:endParaRPr lang="en" sz="1000" dirty="0"/>
          </a:p>
        </p:txBody>
      </p:sp>
      <p:sp>
        <p:nvSpPr>
          <p:cNvPr id="32" name="icon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2286000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5000" y="21000"/>
                </a:moveTo>
                <a:lnTo>
                  <a:pt x="15000" y="13000"/>
                </a:lnTo>
                <a:cubicBezTo>
                  <a:pt x="15000" y="12448"/>
                  <a:pt x="14552" y="12000"/>
                  <a:pt x="14000" y="12000"/>
                </a:cubicBezTo>
                <a:lnTo>
                  <a:pt x="10000" y="12000"/>
                </a:lnTo>
                <a:cubicBezTo>
                  <a:pt x="9448" y="12000"/>
                  <a:pt x="9000" y="12448"/>
                  <a:pt x="9000" y="13000"/>
                </a:cubicBezTo>
                <a:lnTo>
                  <a:pt x="9000" y="21000"/>
                </a:lnTo>
              </a:path>
              <a:path w="24000" h="24000" fill="none">
                <a:moveTo>
                  <a:pt x="3000" y="10000"/>
                </a:moveTo>
                <a:cubicBezTo>
                  <a:pt x="3000" y="9411"/>
                  <a:pt x="3259" y="8852"/>
                  <a:pt x="3709" y="8472"/>
                </a:cubicBezTo>
                <a:lnTo>
                  <a:pt x="10709" y="2472"/>
                </a:lnTo>
                <a:cubicBezTo>
                  <a:pt x="11454" y="1842"/>
                  <a:pt x="12546" y="1842"/>
                  <a:pt x="13291" y="2472"/>
                </a:cubicBezTo>
                <a:lnTo>
                  <a:pt x="20291" y="8472"/>
                </a:lnTo>
                <a:cubicBezTo>
                  <a:pt x="20741" y="8852"/>
                  <a:pt x="21000" y="9411"/>
                  <a:pt x="21000" y="10000"/>
                </a:cubicBezTo>
                <a:lnTo>
                  <a:pt x="21000" y="19000"/>
                </a:lnTo>
                <a:cubicBezTo>
                  <a:pt x="21000" y="20105"/>
                  <a:pt x="20105" y="21000"/>
                  <a:pt x="19000" y="21000"/>
                </a:cubicBezTo>
                <a:lnTo>
                  <a:pt x="5000" y="21000"/>
                </a:lnTo>
                <a:cubicBezTo>
                  <a:pt x="3895" y="21000"/>
                  <a:pt x="3000" y="20105"/>
                  <a:pt x="3000" y="19000"/>
                </a:cubicBezTo>
                <a:close/>
              </a:path>
            </a:pathLst>
          </a:custGeom>
          <a:noFill/>
          <a:ln w="11643" cap="rnd">
            <a:solidFill>
              <a:srgbClr val="6E6C80"/>
            </a:solidFill>
            <a:round/>
          </a:ln>
        </p:spPr>
      </p:sp>
      <p:sp>
        <p:nvSpPr>
          <p:cNvPr id="33" name="text32"/>
          <p:cNvSpPr txBox="1"/>
          <p:nvPr/>
        </p:nvSpPr>
        <p:spPr>
          <a:xfrm>
            <a:off x="6830568" y="2249424"/>
            <a:ext cx="78638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Home</a:t>
            </a:r>
            <a:endParaRPr lang="en" sz="1000" dirty="0"/>
          </a:p>
        </p:txBody>
      </p:sp>
      <p:sp>
        <p:nvSpPr>
          <p:cNvPr id="34" name="icon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2560320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1000" y="21000"/>
                </a:moveTo>
                <a:lnTo>
                  <a:pt x="16660" y="16660"/>
                </a:lnTo>
              </a:path>
              <a:path w="24000" h="24000" fill="none">
                <a:moveTo>
                  <a:pt x="3000" y="11000"/>
                </a:moveTo>
                <a:cubicBezTo>
                  <a:pt x="3000" y="15418"/>
                  <a:pt x="6582" y="19000"/>
                  <a:pt x="11000" y="19000"/>
                </a:cubicBezTo>
                <a:cubicBezTo>
                  <a:pt x="15418" y="19000"/>
                  <a:pt x="19000" y="15418"/>
                  <a:pt x="19000" y="11000"/>
                </a:cubicBezTo>
                <a:cubicBezTo>
                  <a:pt x="19000" y="6582"/>
                  <a:pt x="15418" y="3000"/>
                  <a:pt x="11000" y="3000"/>
                </a:cubicBezTo>
                <a:cubicBezTo>
                  <a:pt x="6582" y="3000"/>
                  <a:pt x="3000" y="6582"/>
                  <a:pt x="3000" y="11000"/>
                </a:cubicBezTo>
                <a:close/>
              </a:path>
            </a:pathLst>
          </a:custGeom>
          <a:noFill/>
          <a:ln w="11643" cap="rnd">
            <a:solidFill>
              <a:srgbClr val="6E6C80"/>
            </a:solidFill>
            <a:round/>
          </a:ln>
        </p:spPr>
      </p:sp>
      <p:sp>
        <p:nvSpPr>
          <p:cNvPr id="35" name="text34"/>
          <p:cNvSpPr txBox="1"/>
          <p:nvPr/>
        </p:nvSpPr>
        <p:spPr>
          <a:xfrm>
            <a:off x="6830568" y="2523744"/>
            <a:ext cx="78638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Search</a:t>
            </a:r>
            <a:endParaRPr lang="en" sz="1000" dirty="0"/>
          </a:p>
        </p:txBody>
      </p:sp>
      <p:sp>
        <p:nvSpPr>
          <p:cNvPr id="36" name="icon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2834640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6000" y="6000"/>
                </a:moveTo>
                <a:lnTo>
                  <a:pt x="20000" y="20000"/>
                </a:lnTo>
              </a:path>
              <a:path w="24000" h="24000" fill="none">
                <a:moveTo>
                  <a:pt x="12000" y="6000"/>
                </a:moveTo>
                <a:lnTo>
                  <a:pt x="12000" y="20000"/>
                </a:lnTo>
              </a:path>
              <a:path w="24000" h="24000" fill="none">
                <a:moveTo>
                  <a:pt x="8000" y="8000"/>
                </a:moveTo>
                <a:lnTo>
                  <a:pt x="8000" y="20000"/>
                </a:lnTo>
              </a:path>
              <a:path w="24000" h="24000" fill="none">
                <a:moveTo>
                  <a:pt x="4000" y="4000"/>
                </a:moveTo>
                <a:lnTo>
                  <a:pt x="4000" y="20000"/>
                </a:lnTo>
              </a:path>
            </a:pathLst>
          </a:custGeom>
          <a:noFill/>
          <a:ln w="11643" cap="rnd">
            <a:solidFill>
              <a:srgbClr val="6E6C80"/>
            </a:solidFill>
            <a:round/>
          </a:ln>
        </p:spPr>
      </p:sp>
      <p:sp>
        <p:nvSpPr>
          <p:cNvPr id="37" name="text36"/>
          <p:cNvSpPr txBox="1"/>
          <p:nvPr/>
        </p:nvSpPr>
        <p:spPr>
          <a:xfrm>
            <a:off x="6830568" y="2798064"/>
            <a:ext cx="78638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Library</a:t>
            </a:r>
            <a:endParaRPr lang="en" sz="1000" dirty="0"/>
          </a:p>
        </p:txBody>
      </p:sp>
      <p:sp>
        <p:nvSpPr>
          <p:cNvPr id="38" name="icon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3108960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000" y="8000"/>
                </a:moveTo>
                <a:lnTo>
                  <a:pt x="12000" y="4000"/>
                </a:lnTo>
                <a:lnTo>
                  <a:pt x="8000" y="4000"/>
                </a:lnTo>
              </a:path>
              <a:path w="24000" h="24000" fill="none">
                <a:moveTo>
                  <a:pt x="6000" y="8000"/>
                </a:moveTo>
                <a:lnTo>
                  <a:pt x="18000" y="8000"/>
                </a:lnTo>
                <a:cubicBezTo>
                  <a:pt x="19105" y="8000"/>
                  <a:pt x="20000" y="8895"/>
                  <a:pt x="20000" y="10000"/>
                </a:cubicBezTo>
                <a:lnTo>
                  <a:pt x="20000" y="18000"/>
                </a:lnTo>
                <a:cubicBezTo>
                  <a:pt x="20000" y="19105"/>
                  <a:pt x="19105" y="20000"/>
                  <a:pt x="18000" y="20000"/>
                </a:cubicBezTo>
                <a:lnTo>
                  <a:pt x="6000" y="20000"/>
                </a:lnTo>
                <a:cubicBezTo>
                  <a:pt x="4895" y="20000"/>
                  <a:pt x="4000" y="19105"/>
                  <a:pt x="4000" y="18000"/>
                </a:cubicBezTo>
                <a:lnTo>
                  <a:pt x="4000" y="10000"/>
                </a:lnTo>
                <a:cubicBezTo>
                  <a:pt x="4000" y="8895"/>
                  <a:pt x="4895" y="8000"/>
                  <a:pt x="6000" y="8000"/>
                </a:cubicBezTo>
                <a:close/>
              </a:path>
              <a:path w="24000" h="24000" fill="none">
                <a:moveTo>
                  <a:pt x="2000" y="14000"/>
                </a:moveTo>
                <a:lnTo>
                  <a:pt x="4000" y="14000"/>
                </a:lnTo>
              </a:path>
              <a:path w="24000" h="24000" fill="none">
                <a:moveTo>
                  <a:pt x="20000" y="14000"/>
                </a:moveTo>
                <a:lnTo>
                  <a:pt x="22000" y="14000"/>
                </a:lnTo>
              </a:path>
              <a:path w="24000" h="24000" fill="none">
                <a:moveTo>
                  <a:pt x="15000" y="13000"/>
                </a:moveTo>
                <a:lnTo>
                  <a:pt x="15000" y="15000"/>
                </a:lnTo>
              </a:path>
              <a:path w="24000" h="24000" fill="none">
                <a:moveTo>
                  <a:pt x="9000" y="13000"/>
                </a:moveTo>
                <a:lnTo>
                  <a:pt x="9000" y="15000"/>
                </a:lnTo>
              </a:path>
            </a:pathLst>
          </a:custGeom>
          <a:noFill/>
          <a:ln w="11643" cap="rnd">
            <a:solidFill>
              <a:srgbClr val="6E6C80"/>
            </a:solidFill>
            <a:round/>
          </a:ln>
        </p:spPr>
      </p:sp>
      <p:sp>
        <p:nvSpPr>
          <p:cNvPr id="39" name="text38"/>
          <p:cNvSpPr txBox="1"/>
          <p:nvPr/>
        </p:nvSpPr>
        <p:spPr>
          <a:xfrm>
            <a:off x="6830568" y="3072384"/>
            <a:ext cx="78638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Agents</a:t>
            </a:r>
            <a:endParaRPr lang="en" sz="1000" dirty="0"/>
          </a:p>
        </p:txBody>
      </p:sp>
      <p:sp>
        <p:nvSpPr>
          <p:cNvPr id="40" name="icon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3383280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3000"/>
                </a:moveTo>
                <a:lnTo>
                  <a:pt x="9000" y="3000"/>
                </a:lnTo>
                <a:cubicBezTo>
                  <a:pt x="10105" y="3000"/>
                  <a:pt x="11000" y="3895"/>
                  <a:pt x="11000" y="5000"/>
                </a:cubicBezTo>
                <a:lnTo>
                  <a:pt x="11000" y="9000"/>
                </a:lnTo>
                <a:cubicBezTo>
                  <a:pt x="11000" y="10105"/>
                  <a:pt x="10105" y="11000"/>
                  <a:pt x="9000" y="11000"/>
                </a:cubicBezTo>
                <a:lnTo>
                  <a:pt x="5000" y="11000"/>
                </a:lnTo>
                <a:cubicBezTo>
                  <a:pt x="3895" y="11000"/>
                  <a:pt x="3000" y="10105"/>
                  <a:pt x="3000" y="9000"/>
                </a:cubicBezTo>
                <a:lnTo>
                  <a:pt x="3000" y="5000"/>
                </a:lnTo>
                <a:cubicBezTo>
                  <a:pt x="3000" y="3895"/>
                  <a:pt x="3895" y="3000"/>
                  <a:pt x="5000" y="3000"/>
                </a:cubicBezTo>
                <a:close/>
              </a:path>
              <a:path w="24000" h="24000" fill="none">
                <a:moveTo>
                  <a:pt x="7000" y="11000"/>
                </a:moveTo>
                <a:lnTo>
                  <a:pt x="7000" y="15000"/>
                </a:lnTo>
                <a:cubicBezTo>
                  <a:pt x="7000" y="16105"/>
                  <a:pt x="7895" y="17000"/>
                  <a:pt x="9000" y="17000"/>
                </a:cubicBezTo>
                <a:lnTo>
                  <a:pt x="13000" y="17000"/>
                </a:lnTo>
              </a:path>
              <a:path w="24000" h="24000" fill="none">
                <a:moveTo>
                  <a:pt x="15000" y="13000"/>
                </a:moveTo>
                <a:lnTo>
                  <a:pt x="19000" y="13000"/>
                </a:lnTo>
                <a:cubicBezTo>
                  <a:pt x="20105" y="13000"/>
                  <a:pt x="21000" y="13895"/>
                  <a:pt x="21000" y="15000"/>
                </a:cubicBezTo>
                <a:lnTo>
                  <a:pt x="21000" y="19000"/>
                </a:lnTo>
                <a:cubicBezTo>
                  <a:pt x="21000" y="20105"/>
                  <a:pt x="20105" y="21000"/>
                  <a:pt x="19000" y="21000"/>
                </a:cubicBezTo>
                <a:lnTo>
                  <a:pt x="15000" y="21000"/>
                </a:lnTo>
                <a:cubicBezTo>
                  <a:pt x="13895" y="21000"/>
                  <a:pt x="13000" y="20105"/>
                  <a:pt x="13000" y="19000"/>
                </a:cubicBezTo>
                <a:lnTo>
                  <a:pt x="13000" y="15000"/>
                </a:lnTo>
                <a:cubicBezTo>
                  <a:pt x="13000" y="13895"/>
                  <a:pt x="13895" y="13000"/>
                  <a:pt x="15000" y="13000"/>
                </a:cubicBezTo>
                <a:close/>
              </a:path>
            </a:pathLst>
          </a:custGeom>
          <a:noFill/>
          <a:ln w="11643" cap="rnd">
            <a:solidFill>
              <a:srgbClr val="6E6C80"/>
            </a:solidFill>
            <a:round/>
          </a:ln>
        </p:spPr>
      </p:sp>
      <p:sp>
        <p:nvSpPr>
          <p:cNvPr id="41" name="text40"/>
          <p:cNvSpPr txBox="1"/>
          <p:nvPr/>
        </p:nvSpPr>
        <p:spPr>
          <a:xfrm>
            <a:off x="6830568" y="3346704"/>
            <a:ext cx="78638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Automations</a:t>
            </a:r>
            <a:endParaRPr lang="en" sz="1000" dirty="0"/>
          </a:p>
        </p:txBody>
      </p:sp>
      <p:sp>
        <p:nvSpPr>
          <p:cNvPr id="42" name="shape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4261104"/>
            <a:ext cx="219456" cy="219456"/>
          </a:xfrm>
          <a:prstGeom prst="ellipse">
            <a:avLst/>
          </a:prstGeom>
          <a:solidFill>
            <a:srgbClr val="C4B5FD"/>
          </a:solidFill>
          <a:ln>
            <a:noFill/>
          </a:ln>
        </p:spPr>
      </p:sp>
      <p:sp>
        <p:nvSpPr>
          <p:cNvPr id="43" name="text42"/>
          <p:cNvSpPr txBox="1"/>
          <p:nvPr/>
        </p:nvSpPr>
        <p:spPr>
          <a:xfrm>
            <a:off x="6858000" y="4261104"/>
            <a:ext cx="73152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Alex Kim</a:t>
            </a:r>
            <a:endParaRPr lang="en" sz="1000" dirty="0"/>
          </a:p>
        </p:txBody>
      </p:sp>
      <p:sp>
        <p:nvSpPr>
          <p:cNvPr id="44" name="text43"/>
          <p:cNvSpPr txBox="1"/>
          <p:nvPr/>
        </p:nvSpPr>
        <p:spPr>
          <a:xfrm>
            <a:off x="7726680" y="1810512"/>
            <a:ext cx="36576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1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Good morning, Alex</a:t>
            </a:r>
            <a:endParaRPr lang="en" sz="1600" dirty="0"/>
          </a:p>
        </p:txBody>
      </p:sp>
      <p:sp>
        <p:nvSpPr>
          <p:cNvPr id="45" name="text44"/>
          <p:cNvSpPr txBox="1"/>
          <p:nvPr/>
        </p:nvSpPr>
        <p:spPr>
          <a:xfrm>
            <a:off x="7726680" y="2103120"/>
            <a:ext cx="365760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375"/>
              </a:lnSpc>
              <a:spcBef>
                <a:spcPts val="0"/>
              </a:spcBef>
              <a:buNone/>
            </a:pPr>
            <a:r>
              <a:rPr lang="en" sz="11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What will you build today?</a:t>
            </a:r>
            <a:endParaRPr lang="en" sz="1100" dirty="0"/>
          </a:p>
        </p:txBody>
      </p:sp>
      <p:sp>
        <p:nvSpPr>
          <p:cNvPr id="46" name="free45-surface"/>
          <p:cNvSpPr/>
          <p:nvPr/>
        </p:nvSpPr>
        <p:spPr>
          <a:xfrm>
            <a:off x="7882037" y="2468880"/>
            <a:ext cx="3346704" cy="402336"/>
          </a:xfrm>
          <a:prstGeom prst="roundRect">
            <a:avLst>
              <a:gd name="adj" fmla="val 34722"/>
            </a:avLst>
          </a:prstGeom>
          <a:solidFill>
            <a:schemeClr val="bg1"/>
          </a:solidFill>
          <a:ln w="12700">
            <a:solidFill>
              <a:srgbClr val="D9D2F7"/>
            </a:solidFill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47" name="icon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19197" y="2596896"/>
            <a:ext cx="139720" cy="13972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1017" y="2814"/>
                </a:moveTo>
                <a:cubicBezTo>
                  <a:pt x="11105" y="2341"/>
                  <a:pt x="11519" y="1998"/>
                  <a:pt x="12000" y="1998"/>
                </a:cubicBezTo>
                <a:cubicBezTo>
                  <a:pt x="12481" y="1998"/>
                  <a:pt x="12895" y="2341"/>
                  <a:pt x="12983" y="2814"/>
                </a:cubicBezTo>
                <a:lnTo>
                  <a:pt x="14034" y="8372"/>
                </a:lnTo>
                <a:cubicBezTo>
                  <a:pt x="14187" y="9181"/>
                  <a:pt x="14819" y="9813"/>
                  <a:pt x="15628" y="9966"/>
                </a:cubicBezTo>
                <a:lnTo>
                  <a:pt x="21186" y="11017"/>
                </a:lnTo>
                <a:cubicBezTo>
                  <a:pt x="21659" y="11105"/>
                  <a:pt x="22002" y="11519"/>
                  <a:pt x="22002" y="12000"/>
                </a:cubicBezTo>
                <a:cubicBezTo>
                  <a:pt x="22002" y="12481"/>
                  <a:pt x="21659" y="12895"/>
                  <a:pt x="21186" y="12983"/>
                </a:cubicBezTo>
                <a:lnTo>
                  <a:pt x="15628" y="14034"/>
                </a:lnTo>
                <a:cubicBezTo>
                  <a:pt x="14819" y="14187"/>
                  <a:pt x="14187" y="14819"/>
                  <a:pt x="14034" y="15628"/>
                </a:cubicBezTo>
                <a:lnTo>
                  <a:pt x="12983" y="21186"/>
                </a:lnTo>
                <a:cubicBezTo>
                  <a:pt x="12895" y="21659"/>
                  <a:pt x="12481" y="22002"/>
                  <a:pt x="12000" y="22002"/>
                </a:cubicBezTo>
                <a:cubicBezTo>
                  <a:pt x="11519" y="22002"/>
                  <a:pt x="11105" y="21659"/>
                  <a:pt x="11017" y="21186"/>
                </a:cubicBezTo>
                <a:lnTo>
                  <a:pt x="9966" y="15628"/>
                </a:lnTo>
                <a:cubicBezTo>
                  <a:pt x="9813" y="14819"/>
                  <a:pt x="9181" y="14187"/>
                  <a:pt x="8372" y="14034"/>
                </a:cubicBezTo>
                <a:lnTo>
                  <a:pt x="2814" y="12983"/>
                </a:lnTo>
                <a:cubicBezTo>
                  <a:pt x="2341" y="12895"/>
                  <a:pt x="1998" y="12481"/>
                  <a:pt x="1998" y="12000"/>
                </a:cubicBezTo>
                <a:cubicBezTo>
                  <a:pt x="1998" y="11519"/>
                  <a:pt x="2341" y="11105"/>
                  <a:pt x="2814" y="11017"/>
                </a:cubicBezTo>
                <a:lnTo>
                  <a:pt x="8372" y="9966"/>
                </a:lnTo>
                <a:cubicBezTo>
                  <a:pt x="9181" y="9813"/>
                  <a:pt x="9813" y="9181"/>
                  <a:pt x="9966" y="8372"/>
                </a:cubicBezTo>
                <a:close/>
              </a:path>
              <a:path w="24000" h="24000" fill="none">
                <a:moveTo>
                  <a:pt x="20000" y="2000"/>
                </a:moveTo>
                <a:lnTo>
                  <a:pt x="20000" y="6000"/>
                </a:lnTo>
              </a:path>
              <a:path w="24000" h="24000" fill="none">
                <a:moveTo>
                  <a:pt x="22000" y="4000"/>
                </a:moveTo>
                <a:lnTo>
                  <a:pt x="18000" y="4000"/>
                </a:lnTo>
              </a:path>
              <a:path w="24000" h="24000" fill="none">
                <a:moveTo>
                  <a:pt x="2000" y="20000"/>
                </a:moveTo>
                <a:cubicBezTo>
                  <a:pt x="2000" y="21105"/>
                  <a:pt x="2895" y="22000"/>
                  <a:pt x="4000" y="22000"/>
                </a:cubicBezTo>
                <a:cubicBezTo>
                  <a:pt x="5105" y="22000"/>
                  <a:pt x="6000" y="21105"/>
                  <a:pt x="6000" y="20000"/>
                </a:cubicBezTo>
                <a:cubicBezTo>
                  <a:pt x="6000" y="18895"/>
                  <a:pt x="5105" y="18000"/>
                  <a:pt x="4000" y="18000"/>
                </a:cubicBezTo>
                <a:cubicBezTo>
                  <a:pt x="2895" y="18000"/>
                  <a:pt x="2000" y="18895"/>
                  <a:pt x="2000" y="20000"/>
                </a:cubicBezTo>
                <a:close/>
              </a:path>
            </a:pathLst>
          </a:custGeom>
          <a:noFill/>
          <a:ln w="11643" cap="rnd">
            <a:solidFill>
              <a:schemeClr val="accent1"/>
            </a:solidFill>
            <a:round/>
          </a:ln>
        </p:spPr>
      </p:sp>
      <p:sp>
        <p:nvSpPr>
          <p:cNvPr id="48" name="text47"/>
          <p:cNvSpPr txBox="1"/>
          <p:nvPr/>
        </p:nvSpPr>
        <p:spPr>
          <a:xfrm>
            <a:off x="8229509" y="2560320"/>
            <a:ext cx="246888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Turn my idea into a launch plan…</a:t>
            </a:r>
            <a:endParaRPr lang="en" sz="1000" dirty="0"/>
          </a:p>
        </p:txBody>
      </p:sp>
      <p:sp>
        <p:nvSpPr>
          <p:cNvPr id="49" name="column48-surface"/>
          <p:cNvSpPr/>
          <p:nvPr/>
        </p:nvSpPr>
        <p:spPr>
          <a:xfrm>
            <a:off x="10917845" y="2532888"/>
            <a:ext cx="27432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50" name="icon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8744" y="2593787"/>
            <a:ext cx="152430" cy="15243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12000"/>
                </a:moveTo>
                <a:lnTo>
                  <a:pt x="12000" y="5000"/>
                </a:lnTo>
                <a:lnTo>
                  <a:pt x="19000" y="12000"/>
                </a:lnTo>
              </a:path>
              <a:path w="24000" h="24000" fill="none">
                <a:moveTo>
                  <a:pt x="12000" y="19000"/>
                </a:moveTo>
                <a:lnTo>
                  <a:pt x="12000" y="5000"/>
                </a:lnTo>
              </a:path>
            </a:pathLst>
          </a:custGeom>
          <a:noFill/>
          <a:ln w="12703" cap="rnd">
            <a:solidFill>
              <a:schemeClr val="bg1"/>
            </a:solidFill>
            <a:round/>
          </a:ln>
        </p:spPr>
      </p:sp>
      <p:sp>
        <p:nvSpPr>
          <p:cNvPr id="51" name="column50-surface"/>
          <p:cNvSpPr/>
          <p:nvPr/>
        </p:nvSpPr>
        <p:spPr>
          <a:xfrm>
            <a:off x="7818029" y="3072384"/>
            <a:ext cx="822960" cy="1115568"/>
          </a:xfrm>
          <a:prstGeom prst="roundRect">
            <a:avLst>
              <a:gd name="adj" fmla="val 12346"/>
            </a:avLst>
          </a:prstGeom>
          <a:solidFill>
            <a:schemeClr val="bg1"/>
          </a:solidFill>
          <a:ln w="9525">
            <a:solidFill>
              <a:srgbClr val="E8E6F0"/>
            </a:solidFill>
          </a:ln>
        </p:spPr>
      </p:sp>
      <p:sp>
        <p:nvSpPr>
          <p:cNvPr id="52" name="column51-surface"/>
          <p:cNvSpPr/>
          <p:nvPr/>
        </p:nvSpPr>
        <p:spPr>
          <a:xfrm>
            <a:off x="7907000" y="3173974"/>
            <a:ext cx="279441" cy="279441"/>
          </a:xfrm>
          <a:prstGeom prst="roundRect">
            <a:avLst>
              <a:gd name="adj" fmla="val 27269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53" name="icon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64150" y="3231124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1000" y="21000"/>
                </a:moveTo>
                <a:lnTo>
                  <a:pt x="16660" y="16660"/>
                </a:lnTo>
              </a:path>
              <a:path w="24000" h="24000" fill="none">
                <a:moveTo>
                  <a:pt x="3000" y="11000"/>
                </a:moveTo>
                <a:cubicBezTo>
                  <a:pt x="3000" y="15418"/>
                  <a:pt x="6582" y="19000"/>
                  <a:pt x="11000" y="19000"/>
                </a:cubicBezTo>
                <a:cubicBezTo>
                  <a:pt x="15418" y="19000"/>
                  <a:pt x="19000" y="15418"/>
                  <a:pt x="19000" y="11000"/>
                </a:cubicBezTo>
                <a:cubicBezTo>
                  <a:pt x="19000" y="6582"/>
                  <a:pt x="15418" y="3000"/>
                  <a:pt x="11000" y="3000"/>
                </a:cubicBezTo>
                <a:cubicBezTo>
                  <a:pt x="6582" y="3000"/>
                  <a:pt x="3000" y="6582"/>
                  <a:pt x="3000" y="11000"/>
                </a:cubicBezTo>
                <a:close/>
              </a:path>
            </a:pathLst>
          </a:custGeom>
          <a:noFill/>
          <a:ln w="13762" cap="rnd">
            <a:solidFill>
              <a:schemeClr val="accent1"/>
            </a:solidFill>
            <a:round/>
          </a:ln>
        </p:spPr>
      </p:sp>
      <p:sp>
        <p:nvSpPr>
          <p:cNvPr id="54" name="text53"/>
          <p:cNvSpPr txBox="1"/>
          <p:nvPr/>
        </p:nvSpPr>
        <p:spPr>
          <a:xfrm>
            <a:off x="7907000" y="3504164"/>
            <a:ext cx="645109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Research</a:t>
            </a:r>
            <a:endParaRPr lang="en" sz="1050" dirty="0"/>
          </a:p>
        </p:txBody>
      </p:sp>
      <p:sp>
        <p:nvSpPr>
          <p:cNvPr id="55" name="text54"/>
          <p:cNvSpPr txBox="1"/>
          <p:nvPr/>
        </p:nvSpPr>
        <p:spPr>
          <a:xfrm>
            <a:off x="7907000" y="3721699"/>
            <a:ext cx="645109" cy="2920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1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Cited answers</a:t>
            </a:r>
            <a:endParaRPr lang="en" sz="1000" dirty="0"/>
          </a:p>
        </p:txBody>
      </p:sp>
      <p:sp>
        <p:nvSpPr>
          <p:cNvPr id="56" name="column55-surface"/>
          <p:cNvSpPr/>
          <p:nvPr/>
        </p:nvSpPr>
        <p:spPr>
          <a:xfrm>
            <a:off x="8705088" y="3072384"/>
            <a:ext cx="822960" cy="1115568"/>
          </a:xfrm>
          <a:prstGeom prst="roundRect">
            <a:avLst>
              <a:gd name="adj" fmla="val 12346"/>
            </a:avLst>
          </a:prstGeom>
          <a:solidFill>
            <a:schemeClr val="bg1"/>
          </a:solidFill>
          <a:ln w="9525">
            <a:solidFill>
              <a:srgbClr val="E8E6F0"/>
            </a:solidFill>
          </a:ln>
        </p:spPr>
      </p:sp>
      <p:sp>
        <p:nvSpPr>
          <p:cNvPr id="57" name="column56-surface"/>
          <p:cNvSpPr/>
          <p:nvPr/>
        </p:nvSpPr>
        <p:spPr>
          <a:xfrm>
            <a:off x="8793968" y="3173974"/>
            <a:ext cx="279441" cy="279441"/>
          </a:xfrm>
          <a:prstGeom prst="roundRect">
            <a:avLst>
              <a:gd name="adj" fmla="val 27269"/>
            </a:avLst>
          </a:prstGeom>
          <a:solidFill>
            <a:srgbClr val="E0F2FE"/>
          </a:solidFill>
          <a:ln>
            <a:noFill/>
          </a:ln>
        </p:spPr>
      </p:sp>
      <p:sp>
        <p:nvSpPr>
          <p:cNvPr id="58" name="icon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51118" y="3231124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3000" y="21000"/>
                </a:moveTo>
                <a:lnTo>
                  <a:pt x="21000" y="21000"/>
                </a:lnTo>
              </a:path>
              <a:path w="24000" h="24000" fill="none">
                <a:moveTo>
                  <a:pt x="21174" y="6812"/>
                </a:moveTo>
                <a:cubicBezTo>
                  <a:pt x="22275" y="5711"/>
                  <a:pt x="22275" y="3926"/>
                  <a:pt x="21174" y="2826"/>
                </a:cubicBezTo>
                <a:cubicBezTo>
                  <a:pt x="20074" y="1725"/>
                  <a:pt x="18289" y="1724"/>
                  <a:pt x="17188" y="2825"/>
                </a:cubicBezTo>
                <a:lnTo>
                  <a:pt x="3842" y="16174"/>
                </a:lnTo>
                <a:cubicBezTo>
                  <a:pt x="3610" y="16406"/>
                  <a:pt x="3438" y="16691"/>
                  <a:pt x="3342" y="17004"/>
                </a:cubicBezTo>
                <a:lnTo>
                  <a:pt x="2021" y="21356"/>
                </a:lnTo>
                <a:cubicBezTo>
                  <a:pt x="1968" y="21532"/>
                  <a:pt x="2017" y="21723"/>
                  <a:pt x="2147" y="21853"/>
                </a:cubicBezTo>
                <a:cubicBezTo>
                  <a:pt x="2277" y="21983"/>
                  <a:pt x="2468" y="22031"/>
                  <a:pt x="2644" y="21978"/>
                </a:cubicBezTo>
                <a:lnTo>
                  <a:pt x="6997" y="20658"/>
                </a:lnTo>
                <a:cubicBezTo>
                  <a:pt x="7310" y="20563"/>
                  <a:pt x="7595" y="20392"/>
                  <a:pt x="7827" y="20161"/>
                </a:cubicBezTo>
                <a:close/>
              </a:path>
            </a:pathLst>
          </a:custGeom>
          <a:noFill/>
          <a:ln w="13762" cap="rnd">
            <a:solidFill>
              <a:srgbClr val="0369A1"/>
            </a:solidFill>
            <a:round/>
          </a:ln>
        </p:spPr>
      </p:sp>
      <p:sp>
        <p:nvSpPr>
          <p:cNvPr id="59" name="text58"/>
          <p:cNvSpPr txBox="1"/>
          <p:nvPr/>
        </p:nvSpPr>
        <p:spPr>
          <a:xfrm>
            <a:off x="8793968" y="3504164"/>
            <a:ext cx="645109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Create</a:t>
            </a:r>
            <a:endParaRPr lang="en" sz="1050" dirty="0"/>
          </a:p>
        </p:txBody>
      </p:sp>
      <p:sp>
        <p:nvSpPr>
          <p:cNvPr id="60" name="text59"/>
          <p:cNvSpPr txBox="1"/>
          <p:nvPr/>
        </p:nvSpPr>
        <p:spPr>
          <a:xfrm>
            <a:off x="8793968" y="3721699"/>
            <a:ext cx="645109" cy="2920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1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Docs &amp; slides</a:t>
            </a:r>
            <a:endParaRPr lang="en" sz="1000" dirty="0"/>
          </a:p>
        </p:txBody>
      </p:sp>
      <p:sp>
        <p:nvSpPr>
          <p:cNvPr id="61" name="column60-surface"/>
          <p:cNvSpPr/>
          <p:nvPr/>
        </p:nvSpPr>
        <p:spPr>
          <a:xfrm>
            <a:off x="9591965" y="3072384"/>
            <a:ext cx="822960" cy="1115568"/>
          </a:xfrm>
          <a:prstGeom prst="roundRect">
            <a:avLst>
              <a:gd name="adj" fmla="val 12346"/>
            </a:avLst>
          </a:prstGeom>
          <a:solidFill>
            <a:schemeClr val="bg1"/>
          </a:solidFill>
          <a:ln w="9525">
            <a:solidFill>
              <a:srgbClr val="E8E6F0"/>
            </a:solidFill>
          </a:ln>
        </p:spPr>
      </p:sp>
      <p:sp>
        <p:nvSpPr>
          <p:cNvPr id="62" name="column61-surface"/>
          <p:cNvSpPr/>
          <p:nvPr/>
        </p:nvSpPr>
        <p:spPr>
          <a:xfrm>
            <a:off x="9680936" y="3173974"/>
            <a:ext cx="279441" cy="279441"/>
          </a:xfrm>
          <a:prstGeom prst="roundRect">
            <a:avLst>
              <a:gd name="adj" fmla="val 27269"/>
            </a:avLst>
          </a:prstGeom>
          <a:solidFill>
            <a:srgbClr val="FCE7F3"/>
          </a:solidFill>
          <a:ln>
            <a:noFill/>
          </a:ln>
        </p:spPr>
      </p:sp>
      <p:sp>
        <p:nvSpPr>
          <p:cNvPr id="63" name="icon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38086" y="3231124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3000" y="3000"/>
                </a:moveTo>
                <a:lnTo>
                  <a:pt x="3000" y="19000"/>
                </a:lnTo>
                <a:cubicBezTo>
                  <a:pt x="3000" y="20105"/>
                  <a:pt x="3895" y="21000"/>
                  <a:pt x="5000" y="21000"/>
                </a:cubicBezTo>
                <a:lnTo>
                  <a:pt x="21000" y="21000"/>
                </a:lnTo>
              </a:path>
              <a:path w="24000" h="24000" fill="none">
                <a:moveTo>
                  <a:pt x="19000" y="9000"/>
                </a:moveTo>
                <a:lnTo>
                  <a:pt x="14000" y="14000"/>
                </a:lnTo>
                <a:lnTo>
                  <a:pt x="10000" y="10000"/>
                </a:lnTo>
                <a:lnTo>
                  <a:pt x="7000" y="13000"/>
                </a:lnTo>
              </a:path>
            </a:pathLst>
          </a:custGeom>
          <a:noFill/>
          <a:ln w="13762" cap="rnd">
            <a:solidFill>
              <a:srgbClr val="BE185D"/>
            </a:solidFill>
            <a:round/>
          </a:ln>
        </p:spPr>
      </p:sp>
      <p:sp>
        <p:nvSpPr>
          <p:cNvPr id="64" name="text63"/>
          <p:cNvSpPr txBox="1"/>
          <p:nvPr/>
        </p:nvSpPr>
        <p:spPr>
          <a:xfrm>
            <a:off x="9680936" y="3504164"/>
            <a:ext cx="645109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Analyze</a:t>
            </a:r>
            <a:endParaRPr lang="en" sz="1050" dirty="0"/>
          </a:p>
        </p:txBody>
      </p:sp>
      <p:sp>
        <p:nvSpPr>
          <p:cNvPr id="65" name="text64"/>
          <p:cNvSpPr txBox="1"/>
          <p:nvPr/>
        </p:nvSpPr>
        <p:spPr>
          <a:xfrm>
            <a:off x="9680936" y="3721699"/>
            <a:ext cx="645109" cy="2920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1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Live insights</a:t>
            </a:r>
            <a:endParaRPr lang="en" sz="1000" dirty="0"/>
          </a:p>
        </p:txBody>
      </p:sp>
      <p:sp>
        <p:nvSpPr>
          <p:cNvPr id="66" name="column65-surface"/>
          <p:cNvSpPr/>
          <p:nvPr/>
        </p:nvSpPr>
        <p:spPr>
          <a:xfrm>
            <a:off x="10479024" y="3072384"/>
            <a:ext cx="822960" cy="1115568"/>
          </a:xfrm>
          <a:prstGeom prst="roundRect">
            <a:avLst>
              <a:gd name="adj" fmla="val 12346"/>
            </a:avLst>
          </a:prstGeom>
          <a:solidFill>
            <a:schemeClr val="bg1"/>
          </a:solidFill>
          <a:ln w="9525">
            <a:solidFill>
              <a:srgbClr val="E8E6F0"/>
            </a:solidFill>
          </a:ln>
        </p:spPr>
      </p:sp>
      <p:sp>
        <p:nvSpPr>
          <p:cNvPr id="67" name="column66-surface"/>
          <p:cNvSpPr/>
          <p:nvPr/>
        </p:nvSpPr>
        <p:spPr>
          <a:xfrm>
            <a:off x="10567904" y="3173974"/>
            <a:ext cx="279441" cy="279441"/>
          </a:xfrm>
          <a:prstGeom prst="roundRect">
            <a:avLst>
              <a:gd name="adj" fmla="val 27269"/>
            </a:avLst>
          </a:prstGeom>
          <a:solidFill>
            <a:srgbClr val="DCFCE7"/>
          </a:solidFill>
          <a:ln>
            <a:noFill/>
          </a:ln>
        </p:spPr>
      </p:sp>
      <p:sp>
        <p:nvSpPr>
          <p:cNvPr id="68" name="icon6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25054" y="3231124"/>
            <a:ext cx="165141" cy="165141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3000"/>
                </a:moveTo>
                <a:lnTo>
                  <a:pt x="9000" y="3000"/>
                </a:lnTo>
                <a:cubicBezTo>
                  <a:pt x="10105" y="3000"/>
                  <a:pt x="11000" y="3895"/>
                  <a:pt x="11000" y="5000"/>
                </a:cubicBezTo>
                <a:lnTo>
                  <a:pt x="11000" y="9000"/>
                </a:lnTo>
                <a:cubicBezTo>
                  <a:pt x="11000" y="10105"/>
                  <a:pt x="10105" y="11000"/>
                  <a:pt x="9000" y="11000"/>
                </a:cubicBezTo>
                <a:lnTo>
                  <a:pt x="5000" y="11000"/>
                </a:lnTo>
                <a:cubicBezTo>
                  <a:pt x="3895" y="11000"/>
                  <a:pt x="3000" y="10105"/>
                  <a:pt x="3000" y="9000"/>
                </a:cubicBezTo>
                <a:lnTo>
                  <a:pt x="3000" y="5000"/>
                </a:lnTo>
                <a:cubicBezTo>
                  <a:pt x="3000" y="3895"/>
                  <a:pt x="3895" y="3000"/>
                  <a:pt x="5000" y="3000"/>
                </a:cubicBezTo>
                <a:close/>
              </a:path>
              <a:path w="24000" h="24000" fill="none">
                <a:moveTo>
                  <a:pt x="7000" y="11000"/>
                </a:moveTo>
                <a:lnTo>
                  <a:pt x="7000" y="15000"/>
                </a:lnTo>
                <a:cubicBezTo>
                  <a:pt x="7000" y="16105"/>
                  <a:pt x="7895" y="17000"/>
                  <a:pt x="9000" y="17000"/>
                </a:cubicBezTo>
                <a:lnTo>
                  <a:pt x="13000" y="17000"/>
                </a:lnTo>
              </a:path>
              <a:path w="24000" h="24000" fill="none">
                <a:moveTo>
                  <a:pt x="15000" y="13000"/>
                </a:moveTo>
                <a:lnTo>
                  <a:pt x="19000" y="13000"/>
                </a:lnTo>
                <a:cubicBezTo>
                  <a:pt x="20105" y="13000"/>
                  <a:pt x="21000" y="13895"/>
                  <a:pt x="21000" y="15000"/>
                </a:cubicBezTo>
                <a:lnTo>
                  <a:pt x="21000" y="19000"/>
                </a:lnTo>
                <a:cubicBezTo>
                  <a:pt x="21000" y="20105"/>
                  <a:pt x="20105" y="21000"/>
                  <a:pt x="19000" y="21000"/>
                </a:cubicBezTo>
                <a:lnTo>
                  <a:pt x="15000" y="21000"/>
                </a:lnTo>
                <a:cubicBezTo>
                  <a:pt x="13895" y="21000"/>
                  <a:pt x="13000" y="20105"/>
                  <a:pt x="13000" y="19000"/>
                </a:cubicBezTo>
                <a:lnTo>
                  <a:pt x="13000" y="15000"/>
                </a:lnTo>
                <a:cubicBezTo>
                  <a:pt x="13000" y="13895"/>
                  <a:pt x="13895" y="13000"/>
                  <a:pt x="15000" y="13000"/>
                </a:cubicBezTo>
                <a:close/>
              </a:path>
            </a:pathLst>
          </a:custGeom>
          <a:noFill/>
          <a:ln w="13762" cap="rnd">
            <a:solidFill>
              <a:srgbClr val="15803D"/>
            </a:solidFill>
            <a:round/>
          </a:ln>
        </p:spPr>
      </p:sp>
      <p:sp>
        <p:nvSpPr>
          <p:cNvPr id="69" name="text68"/>
          <p:cNvSpPr txBox="1"/>
          <p:nvPr/>
        </p:nvSpPr>
        <p:spPr>
          <a:xfrm>
            <a:off x="10567904" y="3504164"/>
            <a:ext cx="645109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rgbClr val="1F1D2B"/>
                </a:solidFill>
                <a:latin typeface="Helvetica Neue"/>
                <a:ea typeface="Helvetica Neue"/>
                <a:cs typeface="Helvetica Neue"/>
              </a:rPr>
              <a:t>Automate</a:t>
            </a:r>
            <a:endParaRPr lang="en" sz="1050" dirty="0"/>
          </a:p>
        </p:txBody>
      </p:sp>
      <p:sp>
        <p:nvSpPr>
          <p:cNvPr id="70" name="text69"/>
          <p:cNvSpPr txBox="1"/>
          <p:nvPr/>
        </p:nvSpPr>
        <p:spPr>
          <a:xfrm>
            <a:off x="10567904" y="3721699"/>
            <a:ext cx="645109" cy="2920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1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Hands-off flows</a:t>
            </a:r>
            <a:endParaRPr lang="en" sz="1000" dirty="0"/>
          </a:p>
        </p:txBody>
      </p:sp>
      <p:sp>
        <p:nvSpPr>
          <p:cNvPr id="71" name="text70"/>
          <p:cNvSpPr txBox="1"/>
          <p:nvPr/>
        </p:nvSpPr>
        <p:spPr>
          <a:xfrm>
            <a:off x="7818029" y="4315968"/>
            <a:ext cx="3483864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rgbClr val="6E6C80"/>
                </a:solidFill>
                <a:latin typeface="Helvetica Neue"/>
                <a:ea typeface="Helvetica Neue"/>
                <a:cs typeface="Helvetica Neue"/>
              </a:rPr>
              <a:t>Recent   ·   Q3 launch plan   ·   Market scan</a:t>
            </a:r>
            <a:endParaRPr lang="en" sz="1000" dirty="0"/>
          </a:p>
        </p:txBody>
      </p:sp>
      <p:sp>
        <p:nvSpPr>
          <p:cNvPr id="72" name="row71-surface"/>
          <p:cNvSpPr/>
          <p:nvPr/>
        </p:nvSpPr>
        <p:spPr>
          <a:xfrm>
            <a:off x="5669371" y="4462272"/>
            <a:ext cx="2011680" cy="585216"/>
          </a:xfrm>
          <a:prstGeom prst="roundRect">
            <a:avLst>
              <a:gd name="adj" fmla="val 26042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73" name="column72-surface"/>
          <p:cNvSpPr/>
          <p:nvPr/>
        </p:nvSpPr>
        <p:spPr>
          <a:xfrm>
            <a:off x="5796290" y="4577121"/>
            <a:ext cx="355610" cy="355610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</p:spPr>
      </p:sp>
      <p:sp>
        <p:nvSpPr>
          <p:cNvPr id="74" name="icon7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85261" y="4666000"/>
            <a:ext cx="177759" cy="177759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0000" y="6000"/>
                </a:moveTo>
                <a:lnTo>
                  <a:pt x="9000" y="17000"/>
                </a:lnTo>
                <a:lnTo>
                  <a:pt x="4000" y="12000"/>
                </a:lnTo>
              </a:path>
            </a:pathLst>
          </a:custGeom>
          <a:noFill/>
          <a:ln w="22220" cap="rnd">
            <a:solidFill>
              <a:srgbClr val="15803D"/>
            </a:solidFill>
            <a:round/>
          </a:ln>
        </p:spPr>
      </p:sp>
      <p:sp>
        <p:nvSpPr>
          <p:cNvPr id="75" name="text75"/>
          <p:cNvSpPr txBox="1"/>
          <p:nvPr/>
        </p:nvSpPr>
        <p:spPr>
          <a:xfrm>
            <a:off x="6253490" y="4585807"/>
            <a:ext cx="1300460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Launch plan ready</a:t>
            </a:r>
            <a:endParaRPr lang="en" sz="1050" dirty="0"/>
          </a:p>
        </p:txBody>
      </p:sp>
      <p:sp>
        <p:nvSpPr>
          <p:cNvPr id="76" name="text76"/>
          <p:cNvSpPr txBox="1"/>
          <p:nvPr/>
        </p:nvSpPr>
        <p:spPr>
          <a:xfrm>
            <a:off x="6253490" y="4765213"/>
            <a:ext cx="1300460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Drafted in 12 seconds</a:t>
            </a:r>
            <a:endParaRPr lang="en" sz="1000" dirty="0"/>
          </a:p>
        </p:txBody>
      </p:sp>
      <p:sp>
        <p:nvSpPr>
          <p:cNvPr id="77" name="row77-surface"/>
          <p:cNvSpPr/>
          <p:nvPr/>
        </p:nvSpPr>
        <p:spPr>
          <a:xfrm>
            <a:off x="9765792" y="969264"/>
            <a:ext cx="1965960" cy="512064"/>
          </a:xfrm>
          <a:prstGeom prst="roundRect">
            <a:avLst>
              <a:gd name="adj" fmla="val 29762"/>
            </a:avLst>
          </a:prstGeom>
          <a:solidFill>
            <a:schemeClr val="bg1"/>
          </a:solidFill>
          <a:ln>
            <a:noFill/>
          </a:ln>
          <a:effectLst>
            <a:outerShdw blurRad="152400" dist="38100" dir="5400000" algn="t" rotWithShape="0">
              <a:srgbClr val="000000">
                <a:alpha val="16000"/>
              </a:srgbClr>
            </a:outerShdw>
          </a:effectLst>
        </p:spPr>
      </p:sp>
      <p:sp>
        <p:nvSpPr>
          <p:cNvPr id="78" name="column78-surface"/>
          <p:cNvSpPr/>
          <p:nvPr/>
        </p:nvSpPr>
        <p:spPr>
          <a:xfrm>
            <a:off x="9880092" y="1060155"/>
            <a:ext cx="330190" cy="33019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9" name="icon7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56353" y="1136325"/>
            <a:ext cx="177759" cy="177759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2000" y="8000"/>
                </a:moveTo>
                <a:lnTo>
                  <a:pt x="12000" y="4000"/>
                </a:lnTo>
                <a:lnTo>
                  <a:pt x="8000" y="4000"/>
                </a:lnTo>
              </a:path>
              <a:path w="24000" h="24000" fill="none">
                <a:moveTo>
                  <a:pt x="6000" y="8000"/>
                </a:moveTo>
                <a:lnTo>
                  <a:pt x="18000" y="8000"/>
                </a:lnTo>
                <a:cubicBezTo>
                  <a:pt x="19105" y="8000"/>
                  <a:pt x="20000" y="8895"/>
                  <a:pt x="20000" y="10000"/>
                </a:cubicBezTo>
                <a:lnTo>
                  <a:pt x="20000" y="18000"/>
                </a:lnTo>
                <a:cubicBezTo>
                  <a:pt x="20000" y="19105"/>
                  <a:pt x="19105" y="20000"/>
                  <a:pt x="18000" y="20000"/>
                </a:cubicBezTo>
                <a:lnTo>
                  <a:pt x="6000" y="20000"/>
                </a:lnTo>
                <a:cubicBezTo>
                  <a:pt x="4895" y="20000"/>
                  <a:pt x="4000" y="19105"/>
                  <a:pt x="4000" y="18000"/>
                </a:cubicBezTo>
                <a:lnTo>
                  <a:pt x="4000" y="10000"/>
                </a:lnTo>
                <a:cubicBezTo>
                  <a:pt x="4000" y="8895"/>
                  <a:pt x="4895" y="8000"/>
                  <a:pt x="6000" y="8000"/>
                </a:cubicBezTo>
                <a:close/>
              </a:path>
              <a:path w="24000" h="24000" fill="none">
                <a:moveTo>
                  <a:pt x="2000" y="14000"/>
                </a:moveTo>
                <a:lnTo>
                  <a:pt x="4000" y="14000"/>
                </a:lnTo>
              </a:path>
              <a:path w="24000" h="24000" fill="none">
                <a:moveTo>
                  <a:pt x="20000" y="14000"/>
                </a:moveTo>
                <a:lnTo>
                  <a:pt x="22000" y="14000"/>
                </a:lnTo>
              </a:path>
              <a:path w="24000" h="24000" fill="none">
                <a:moveTo>
                  <a:pt x="15000" y="13000"/>
                </a:moveTo>
                <a:lnTo>
                  <a:pt x="15000" y="15000"/>
                </a:lnTo>
              </a:path>
              <a:path w="24000" h="24000" fill="none">
                <a:moveTo>
                  <a:pt x="9000" y="13000"/>
                </a:moveTo>
                <a:lnTo>
                  <a:pt x="9000" y="15000"/>
                </a:lnTo>
              </a:path>
            </a:pathLst>
          </a:custGeom>
          <a:noFill/>
          <a:ln w="14813" cap="rnd">
            <a:solidFill>
              <a:schemeClr val="accent1"/>
            </a:solidFill>
            <a:round/>
          </a:ln>
        </p:spPr>
      </p:sp>
      <p:sp>
        <p:nvSpPr>
          <p:cNvPr id="80" name="text81"/>
          <p:cNvSpPr txBox="1"/>
          <p:nvPr/>
        </p:nvSpPr>
        <p:spPr>
          <a:xfrm>
            <a:off x="10299253" y="1056223"/>
            <a:ext cx="1318290" cy="1666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313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3 agents running</a:t>
            </a:r>
            <a:endParaRPr lang="en" sz="1050" dirty="0"/>
          </a:p>
        </p:txBody>
      </p:sp>
      <p:sp>
        <p:nvSpPr>
          <p:cNvPr id="81" name="text82"/>
          <p:cNvSpPr txBox="1"/>
          <p:nvPr/>
        </p:nvSpPr>
        <p:spPr>
          <a:xfrm>
            <a:off x="10299253" y="1235537"/>
            <a:ext cx="1318290" cy="158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Market research</a:t>
            </a:r>
            <a:endParaRPr lang="en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omi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PRODUCT LAUNCH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Your ideas should move faster than your tabs.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NOVA brings context, creation and execution into one workspace.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rgbClr val="E8E6F0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NOVA — Your AI Workspace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02 / 05</a:t>
            </a:r>
            <a:endParaRPr lang="en" sz="10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2505456"/>
            <a:ext cx="4040276" cy="1508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4536"/>
              </a:lnSpc>
              <a:spcBef>
                <a:spcPts val="0"/>
              </a:spcBef>
              <a:buNone/>
            </a:pPr>
            <a:r>
              <a:rPr lang="en" sz="4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Less switching.</a:t>
            </a:r>
            <a:endParaRPr lang="en" sz="4200" dirty="0"/>
          </a:p>
          <a:p>
            <a:pPr algn="l">
              <a:lnSpc>
                <a:spcPts val="4536"/>
              </a:lnSpc>
              <a:spcBef>
                <a:spcPts val="1470"/>
              </a:spcBef>
              <a:buNone/>
            </a:pPr>
            <a:r>
              <a:rPr lang="en" sz="4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More making.</a:t>
            </a:r>
            <a:endParaRPr lang="en" sz="4200" dirty="0"/>
          </a:p>
        </p:txBody>
      </p:sp>
      <p:sp>
        <p:nvSpPr>
          <p:cNvPr id="9" name="text8"/>
          <p:cNvSpPr txBox="1"/>
          <p:nvPr/>
        </p:nvSpPr>
        <p:spPr>
          <a:xfrm>
            <a:off x="457200" y="4389120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buNone/>
            </a:pPr>
            <a:r>
              <a:rPr lang="en" sz="2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Keep your research, drafts, data and next actions connected.</a:t>
            </a:r>
            <a:endParaRPr lang="en" sz="2000" dirty="0"/>
          </a:p>
        </p:txBody>
      </p:sp>
      <p:sp>
        <p:nvSpPr>
          <p:cNvPr id="10" name="free9-surface"/>
          <p:cNvSpPr/>
          <p:nvPr/>
        </p:nvSpPr>
        <p:spPr>
          <a:xfrm>
            <a:off x="6172200" y="2423160"/>
            <a:ext cx="5559552" cy="832104"/>
          </a:xfrm>
          <a:prstGeom prst="roundRect">
            <a:avLst>
              <a:gd name="adj" fmla="val 1526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1" name="text10"/>
          <p:cNvSpPr txBox="1"/>
          <p:nvPr/>
        </p:nvSpPr>
        <p:spPr>
          <a:xfrm>
            <a:off x="6419088" y="2514600"/>
            <a:ext cx="506577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One context</a:t>
            </a:r>
            <a:endParaRPr lang="en" sz="1900" dirty="0"/>
          </a:p>
        </p:txBody>
      </p:sp>
      <p:sp>
        <p:nvSpPr>
          <p:cNvPr id="12" name="text11"/>
          <p:cNvSpPr txBox="1"/>
          <p:nvPr/>
        </p:nvSpPr>
        <p:spPr>
          <a:xfrm>
            <a:off x="6419088" y="2898648"/>
            <a:ext cx="5065776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Knowledge follows the work.</a:t>
            </a:r>
            <a:endParaRPr lang="en" sz="1200" dirty="0"/>
          </a:p>
        </p:txBody>
      </p:sp>
      <p:sp>
        <p:nvSpPr>
          <p:cNvPr id="13" name="free12-surface"/>
          <p:cNvSpPr/>
          <p:nvPr/>
        </p:nvSpPr>
        <p:spPr>
          <a:xfrm>
            <a:off x="6172200" y="3456432"/>
            <a:ext cx="5559552" cy="832104"/>
          </a:xfrm>
          <a:prstGeom prst="roundRect">
            <a:avLst>
              <a:gd name="adj" fmla="val 1526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4" name="text13"/>
          <p:cNvSpPr txBox="1"/>
          <p:nvPr/>
        </p:nvSpPr>
        <p:spPr>
          <a:xfrm>
            <a:off x="6419088" y="3547872"/>
            <a:ext cx="506577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One canvas</a:t>
            </a:r>
            <a:endParaRPr lang="en" sz="1900" dirty="0"/>
          </a:p>
        </p:txBody>
      </p:sp>
      <p:sp>
        <p:nvSpPr>
          <p:cNvPr id="15" name="text14"/>
          <p:cNvSpPr txBox="1"/>
          <p:nvPr/>
        </p:nvSpPr>
        <p:spPr>
          <a:xfrm>
            <a:off x="6419088" y="3931920"/>
            <a:ext cx="5065776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Ideas become usable artifacts.</a:t>
            </a:r>
            <a:endParaRPr lang="en" sz="1200" dirty="0"/>
          </a:p>
        </p:txBody>
      </p:sp>
      <p:sp>
        <p:nvSpPr>
          <p:cNvPr id="16" name="free15-surface"/>
          <p:cNvSpPr/>
          <p:nvPr/>
        </p:nvSpPr>
        <p:spPr>
          <a:xfrm>
            <a:off x="6172200" y="4489704"/>
            <a:ext cx="5559552" cy="832104"/>
          </a:xfrm>
          <a:prstGeom prst="roundRect">
            <a:avLst>
              <a:gd name="adj" fmla="val 1526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text16"/>
          <p:cNvSpPr txBox="1"/>
          <p:nvPr/>
        </p:nvSpPr>
        <p:spPr>
          <a:xfrm>
            <a:off x="6419088" y="4581144"/>
            <a:ext cx="506577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242"/>
              </a:lnSpc>
              <a:spcBef>
                <a:spcPts val="0"/>
              </a:spcBef>
              <a:buNone/>
            </a:pPr>
            <a:r>
              <a:rPr lang="en" sz="19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One flow</a:t>
            </a:r>
            <a:endParaRPr lang="en" sz="1900" dirty="0"/>
          </a:p>
        </p:txBody>
      </p:sp>
      <p:sp>
        <p:nvSpPr>
          <p:cNvPr id="18" name="text17"/>
          <p:cNvSpPr txBox="1"/>
          <p:nvPr/>
        </p:nvSpPr>
        <p:spPr>
          <a:xfrm>
            <a:off x="6419088" y="4965192"/>
            <a:ext cx="5065776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560"/>
              </a:lnSpc>
              <a:spcBef>
                <a:spcPts val="0"/>
              </a:spcBef>
              <a:buNone/>
            </a:pPr>
            <a:r>
              <a:rPr lang="en" sz="12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Actions continue after the draft.</a:t>
            </a:r>
            <a:endParaRPr lang="en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pabiliti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PRODUCT LAUNCH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Four capabilities. One connected canvas.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Every capability builds on the context already in your workspace.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rgbClr val="E8E6F0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NOVA — Your AI Workspace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03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258568"/>
            <a:ext cx="5541264" cy="1481328"/>
          </a:xfrm>
          <a:prstGeom prst="roundRect">
            <a:avLst>
              <a:gd name="adj" fmla="val 857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icon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2487168"/>
            <a:ext cx="317480" cy="3174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21000" y="21000"/>
                </a:moveTo>
                <a:lnTo>
                  <a:pt x="16660" y="16660"/>
                </a:lnTo>
              </a:path>
              <a:path w="24000" h="24000" fill="none">
                <a:moveTo>
                  <a:pt x="3000" y="11000"/>
                </a:moveTo>
                <a:cubicBezTo>
                  <a:pt x="3000" y="15418"/>
                  <a:pt x="6582" y="19000"/>
                  <a:pt x="11000" y="19000"/>
                </a:cubicBezTo>
                <a:cubicBezTo>
                  <a:pt x="15418" y="19000"/>
                  <a:pt x="19000" y="15418"/>
                  <a:pt x="19000" y="11000"/>
                </a:cubicBezTo>
                <a:cubicBezTo>
                  <a:pt x="19000" y="6582"/>
                  <a:pt x="15418" y="3000"/>
                  <a:pt x="11000" y="3000"/>
                </a:cubicBezTo>
                <a:cubicBezTo>
                  <a:pt x="6582" y="3000"/>
                  <a:pt x="3000" y="6582"/>
                  <a:pt x="3000" y="11000"/>
                </a:cubicBezTo>
                <a:close/>
              </a:path>
            </a:pathLst>
          </a:custGeom>
          <a:noFill/>
          <a:ln w="26457" cap="rnd">
            <a:solidFill>
              <a:schemeClr val="accent1"/>
            </a:solidFill>
            <a:round/>
          </a:ln>
        </p:spPr>
      </p:sp>
      <p:sp>
        <p:nvSpPr>
          <p:cNvPr id="10" name="text9"/>
          <p:cNvSpPr txBox="1"/>
          <p:nvPr/>
        </p:nvSpPr>
        <p:spPr>
          <a:xfrm>
            <a:off x="1280160" y="2441448"/>
            <a:ext cx="44348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Research</a:t>
            </a:r>
            <a:endParaRPr lang="en" sz="2400" dirty="0"/>
          </a:p>
        </p:txBody>
      </p:sp>
      <p:sp>
        <p:nvSpPr>
          <p:cNvPr id="11" name="text10"/>
          <p:cNvSpPr txBox="1"/>
          <p:nvPr/>
        </p:nvSpPr>
        <p:spPr>
          <a:xfrm>
            <a:off x="1280160" y="3063331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Find evidence and keep sources attached.</a:t>
            </a:r>
            <a:endParaRPr lang="en" sz="1600" dirty="0"/>
          </a:p>
        </p:txBody>
      </p:sp>
      <p:sp>
        <p:nvSpPr>
          <p:cNvPr id="12" name="free11-surface"/>
          <p:cNvSpPr/>
          <p:nvPr/>
        </p:nvSpPr>
        <p:spPr>
          <a:xfrm>
            <a:off x="6190579" y="2258568"/>
            <a:ext cx="5541264" cy="1481328"/>
          </a:xfrm>
          <a:prstGeom prst="roundRect">
            <a:avLst>
              <a:gd name="adj" fmla="val 857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3" name="icon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611" y="2487168"/>
            <a:ext cx="317480" cy="3174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13000" y="21000"/>
                </a:moveTo>
                <a:lnTo>
                  <a:pt x="21000" y="21000"/>
                </a:lnTo>
              </a:path>
              <a:path w="24000" h="24000" fill="none">
                <a:moveTo>
                  <a:pt x="21174" y="6812"/>
                </a:moveTo>
                <a:cubicBezTo>
                  <a:pt x="22275" y="5711"/>
                  <a:pt x="22275" y="3926"/>
                  <a:pt x="21174" y="2826"/>
                </a:cubicBezTo>
                <a:cubicBezTo>
                  <a:pt x="20074" y="1725"/>
                  <a:pt x="18289" y="1724"/>
                  <a:pt x="17188" y="2825"/>
                </a:cubicBezTo>
                <a:lnTo>
                  <a:pt x="3842" y="16174"/>
                </a:lnTo>
                <a:cubicBezTo>
                  <a:pt x="3610" y="16406"/>
                  <a:pt x="3438" y="16691"/>
                  <a:pt x="3342" y="17004"/>
                </a:cubicBezTo>
                <a:lnTo>
                  <a:pt x="2021" y="21356"/>
                </a:lnTo>
                <a:cubicBezTo>
                  <a:pt x="1968" y="21532"/>
                  <a:pt x="2017" y="21723"/>
                  <a:pt x="2147" y="21853"/>
                </a:cubicBezTo>
                <a:cubicBezTo>
                  <a:pt x="2277" y="21983"/>
                  <a:pt x="2468" y="22031"/>
                  <a:pt x="2644" y="21978"/>
                </a:cubicBezTo>
                <a:lnTo>
                  <a:pt x="6997" y="20658"/>
                </a:lnTo>
                <a:cubicBezTo>
                  <a:pt x="7310" y="20563"/>
                  <a:pt x="7595" y="20392"/>
                  <a:pt x="7827" y="20161"/>
                </a:cubicBezTo>
                <a:close/>
              </a:path>
            </a:pathLst>
          </a:custGeom>
          <a:noFill/>
          <a:ln w="26457" cap="rnd">
            <a:solidFill>
              <a:schemeClr val="accent1"/>
            </a:solidFill>
            <a:round/>
          </a:ln>
        </p:spPr>
      </p:sp>
      <p:sp>
        <p:nvSpPr>
          <p:cNvPr id="14" name="text13"/>
          <p:cNvSpPr txBox="1"/>
          <p:nvPr/>
        </p:nvSpPr>
        <p:spPr>
          <a:xfrm>
            <a:off x="7013539" y="2441448"/>
            <a:ext cx="44348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Create</a:t>
            </a:r>
            <a:endParaRPr lang="en" sz="2400" dirty="0"/>
          </a:p>
        </p:txBody>
      </p:sp>
      <p:sp>
        <p:nvSpPr>
          <p:cNvPr id="15" name="text14"/>
          <p:cNvSpPr txBox="1"/>
          <p:nvPr/>
        </p:nvSpPr>
        <p:spPr>
          <a:xfrm>
            <a:off x="7013539" y="3063331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Turn raw thinking into documents and slides.</a:t>
            </a:r>
            <a:endParaRPr lang="en" sz="1600" dirty="0"/>
          </a:p>
        </p:txBody>
      </p:sp>
      <p:sp>
        <p:nvSpPr>
          <p:cNvPr id="16" name="free15-surface"/>
          <p:cNvSpPr/>
          <p:nvPr/>
        </p:nvSpPr>
        <p:spPr>
          <a:xfrm>
            <a:off x="457200" y="3931920"/>
            <a:ext cx="5541264" cy="1481328"/>
          </a:xfrm>
          <a:prstGeom prst="roundRect">
            <a:avLst>
              <a:gd name="adj" fmla="val 857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7" name="icon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4160520"/>
            <a:ext cx="317480" cy="3174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3000" y="3000"/>
                </a:moveTo>
                <a:lnTo>
                  <a:pt x="3000" y="19000"/>
                </a:lnTo>
                <a:cubicBezTo>
                  <a:pt x="3000" y="20105"/>
                  <a:pt x="3895" y="21000"/>
                  <a:pt x="5000" y="21000"/>
                </a:cubicBezTo>
                <a:lnTo>
                  <a:pt x="21000" y="21000"/>
                </a:lnTo>
              </a:path>
              <a:path w="24000" h="24000" fill="none">
                <a:moveTo>
                  <a:pt x="19000" y="9000"/>
                </a:moveTo>
                <a:lnTo>
                  <a:pt x="14000" y="14000"/>
                </a:lnTo>
                <a:lnTo>
                  <a:pt x="10000" y="10000"/>
                </a:lnTo>
                <a:lnTo>
                  <a:pt x="7000" y="13000"/>
                </a:lnTo>
              </a:path>
            </a:pathLst>
          </a:custGeom>
          <a:noFill/>
          <a:ln w="26457" cap="rnd">
            <a:solidFill>
              <a:schemeClr val="accent1"/>
            </a:solidFill>
            <a:round/>
          </a:ln>
        </p:spPr>
      </p:sp>
      <p:sp>
        <p:nvSpPr>
          <p:cNvPr id="18" name="text17"/>
          <p:cNvSpPr txBox="1"/>
          <p:nvPr/>
        </p:nvSpPr>
        <p:spPr>
          <a:xfrm>
            <a:off x="1280160" y="4114800"/>
            <a:ext cx="44348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Analyze</a:t>
            </a:r>
            <a:endParaRPr lang="en" sz="2400" dirty="0"/>
          </a:p>
        </p:txBody>
      </p:sp>
      <p:sp>
        <p:nvSpPr>
          <p:cNvPr id="19" name="text18"/>
          <p:cNvSpPr txBox="1"/>
          <p:nvPr/>
        </p:nvSpPr>
        <p:spPr>
          <a:xfrm>
            <a:off x="1280160" y="4736592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Ask questions of data and explain the result.</a:t>
            </a:r>
            <a:endParaRPr lang="en" sz="1600" dirty="0"/>
          </a:p>
        </p:txBody>
      </p:sp>
      <p:sp>
        <p:nvSpPr>
          <p:cNvPr id="20" name="free19-surface"/>
          <p:cNvSpPr/>
          <p:nvPr/>
        </p:nvSpPr>
        <p:spPr>
          <a:xfrm>
            <a:off x="6190579" y="3931920"/>
            <a:ext cx="5541264" cy="1481328"/>
          </a:xfrm>
          <a:prstGeom prst="roundRect">
            <a:avLst>
              <a:gd name="adj" fmla="val 8573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1" name="icon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611" y="4160520"/>
            <a:ext cx="317480" cy="317480"/>
          </a:xfrm>
          <a:custGeom>
            <a:avLst/>
            <a:gdLst/>
            <a:ahLst/>
            <a:cxnLst/>
            <a:rect l="0" t="0" r="r" b="b"/>
            <a:pathLst>
              <a:path w="24000" h="24000" fill="none">
                <a:moveTo>
                  <a:pt x="5000" y="3000"/>
                </a:moveTo>
                <a:lnTo>
                  <a:pt x="9000" y="3000"/>
                </a:lnTo>
                <a:cubicBezTo>
                  <a:pt x="10105" y="3000"/>
                  <a:pt x="11000" y="3895"/>
                  <a:pt x="11000" y="5000"/>
                </a:cubicBezTo>
                <a:lnTo>
                  <a:pt x="11000" y="9000"/>
                </a:lnTo>
                <a:cubicBezTo>
                  <a:pt x="11000" y="10105"/>
                  <a:pt x="10105" y="11000"/>
                  <a:pt x="9000" y="11000"/>
                </a:cubicBezTo>
                <a:lnTo>
                  <a:pt x="5000" y="11000"/>
                </a:lnTo>
                <a:cubicBezTo>
                  <a:pt x="3895" y="11000"/>
                  <a:pt x="3000" y="10105"/>
                  <a:pt x="3000" y="9000"/>
                </a:cubicBezTo>
                <a:lnTo>
                  <a:pt x="3000" y="5000"/>
                </a:lnTo>
                <a:cubicBezTo>
                  <a:pt x="3000" y="3895"/>
                  <a:pt x="3895" y="3000"/>
                  <a:pt x="5000" y="3000"/>
                </a:cubicBezTo>
                <a:close/>
              </a:path>
              <a:path w="24000" h="24000" fill="none">
                <a:moveTo>
                  <a:pt x="7000" y="11000"/>
                </a:moveTo>
                <a:lnTo>
                  <a:pt x="7000" y="15000"/>
                </a:lnTo>
                <a:cubicBezTo>
                  <a:pt x="7000" y="16105"/>
                  <a:pt x="7895" y="17000"/>
                  <a:pt x="9000" y="17000"/>
                </a:cubicBezTo>
                <a:lnTo>
                  <a:pt x="13000" y="17000"/>
                </a:lnTo>
              </a:path>
              <a:path w="24000" h="24000" fill="none">
                <a:moveTo>
                  <a:pt x="15000" y="13000"/>
                </a:moveTo>
                <a:lnTo>
                  <a:pt x="19000" y="13000"/>
                </a:lnTo>
                <a:cubicBezTo>
                  <a:pt x="20105" y="13000"/>
                  <a:pt x="21000" y="13895"/>
                  <a:pt x="21000" y="15000"/>
                </a:cubicBezTo>
                <a:lnTo>
                  <a:pt x="21000" y="19000"/>
                </a:lnTo>
                <a:cubicBezTo>
                  <a:pt x="21000" y="20105"/>
                  <a:pt x="20105" y="21000"/>
                  <a:pt x="19000" y="21000"/>
                </a:cubicBezTo>
                <a:lnTo>
                  <a:pt x="15000" y="21000"/>
                </a:lnTo>
                <a:cubicBezTo>
                  <a:pt x="13895" y="21000"/>
                  <a:pt x="13000" y="20105"/>
                  <a:pt x="13000" y="19000"/>
                </a:cubicBezTo>
                <a:lnTo>
                  <a:pt x="13000" y="15000"/>
                </a:lnTo>
                <a:cubicBezTo>
                  <a:pt x="13000" y="13895"/>
                  <a:pt x="13895" y="13000"/>
                  <a:pt x="15000" y="13000"/>
                </a:cubicBezTo>
                <a:close/>
              </a:path>
            </a:pathLst>
          </a:custGeom>
          <a:noFill/>
          <a:ln w="26457" cap="rnd">
            <a:solidFill>
              <a:schemeClr val="accent1"/>
            </a:solidFill>
            <a:round/>
          </a:ln>
        </p:spPr>
      </p:sp>
      <p:sp>
        <p:nvSpPr>
          <p:cNvPr id="22" name="text21"/>
          <p:cNvSpPr txBox="1"/>
          <p:nvPr/>
        </p:nvSpPr>
        <p:spPr>
          <a:xfrm>
            <a:off x="7013539" y="4114800"/>
            <a:ext cx="44348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832"/>
              </a:lnSpc>
              <a:spcBef>
                <a:spcPts val="0"/>
              </a:spcBef>
              <a:buNone/>
            </a:pPr>
            <a:r>
              <a:rPr lang="en" sz="24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Automate</a:t>
            </a:r>
            <a:endParaRPr lang="en" sz="2400" dirty="0"/>
          </a:p>
        </p:txBody>
      </p:sp>
      <p:sp>
        <p:nvSpPr>
          <p:cNvPr id="23" name="text22"/>
          <p:cNvSpPr txBox="1"/>
          <p:nvPr/>
        </p:nvSpPr>
        <p:spPr>
          <a:xfrm>
            <a:off x="7013539" y="4736592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80"/>
              </a:lnSpc>
              <a:spcBef>
                <a:spcPts val="0"/>
              </a:spcBef>
              <a:buNone/>
            </a:pPr>
            <a:r>
              <a:rPr lang="en" sz="16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Hand off repeatable steps to governed agents.</a:t>
            </a:r>
            <a:endParaRPr lang="en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workfl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457200"/>
            <a:ext cx="9144091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60"/>
              </a:lnSpc>
              <a:spcBef>
                <a:spcPts val="0"/>
              </a:spcBef>
              <a:buNone/>
            </a:pPr>
            <a:r>
              <a:rPr lang="en" sz="105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PRODUCT LAUNCH</a:t>
            </a:r>
            <a:endParaRPr lang="en" sz="105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457200" y="896112"/>
            <a:ext cx="11274552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3150"/>
              </a:lnSpc>
              <a:spcBef>
                <a:spcPts val="0"/>
              </a:spcBef>
              <a:buNone/>
            </a:pPr>
            <a:r>
              <a:rPr lang="en" sz="30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 launch plan, from first thought to next action.</a:t>
            </a:r>
            <a:endParaRPr lang="en" sz="3000" dirty="0"/>
          </a:p>
        </p:txBody>
      </p:sp>
      <p:sp>
        <p:nvSpPr>
          <p:cNvPr id="4" name="text3"/>
          <p:cNvSpPr txBox="1"/>
          <p:nvPr/>
        </p:nvSpPr>
        <p:spPr>
          <a:xfrm>
            <a:off x="457200" y="1527048"/>
            <a:ext cx="107899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950"/>
              </a:lnSpc>
              <a:spcBef>
                <a:spcPts val="0"/>
              </a:spcBef>
              <a:buNone/>
            </a:pPr>
            <a:r>
              <a:rPr lang="en" sz="15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An illustrative workflow: research a market, create a plan, then hand off the follow-through.</a:t>
            </a:r>
            <a:endParaRPr lang="en" sz="1500" dirty="0"/>
          </a:p>
        </p:txBody>
      </p:sp>
      <p:sp>
        <p:nvSpPr>
          <p:cNvPr id="5" name="shape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6176589"/>
            <a:ext cx="11274552" cy="9510"/>
          </a:xfrm>
          <a:prstGeom prst="rect">
            <a:avLst/>
          </a:prstGeom>
          <a:solidFill>
            <a:srgbClr val="E8E6F0"/>
          </a:solidFill>
          <a:ln>
            <a:noFill/>
          </a:ln>
        </p:spPr>
      </p:sp>
      <p:sp>
        <p:nvSpPr>
          <p:cNvPr id="6" name="text5"/>
          <p:cNvSpPr txBox="1"/>
          <p:nvPr/>
        </p:nvSpPr>
        <p:spPr>
          <a:xfrm>
            <a:off x="457200" y="6309360"/>
            <a:ext cx="950976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NOVA — Your AI Workspace  ·  Illustrative demo</a:t>
            </a:r>
            <a:endParaRPr lang="en" sz="1000" dirty="0"/>
          </a:p>
        </p:txBody>
      </p:sp>
      <p:sp>
        <p:nvSpPr>
          <p:cNvPr id="7" name="text6"/>
          <p:cNvSpPr txBox="1"/>
          <p:nvPr/>
        </p:nvSpPr>
        <p:spPr>
          <a:xfrm>
            <a:off x="10789920" y="6309360"/>
            <a:ext cx="94183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04 / 05</a:t>
            </a:r>
            <a:endParaRPr lang="en" sz="1000" dirty="0"/>
          </a:p>
        </p:txBody>
      </p:sp>
      <p:sp>
        <p:nvSpPr>
          <p:cNvPr id="8" name="free7-surface"/>
          <p:cNvSpPr/>
          <p:nvPr/>
        </p:nvSpPr>
        <p:spPr>
          <a:xfrm>
            <a:off x="457200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text8"/>
          <p:cNvSpPr txBox="1"/>
          <p:nvPr/>
        </p:nvSpPr>
        <p:spPr>
          <a:xfrm>
            <a:off x="640080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01</a:t>
            </a:r>
            <a:endParaRPr lang="en" sz="1300" dirty="0"/>
          </a:p>
        </p:txBody>
      </p:sp>
      <p:sp>
        <p:nvSpPr>
          <p:cNvPr id="10" name="text9"/>
          <p:cNvSpPr txBox="1"/>
          <p:nvPr/>
        </p:nvSpPr>
        <p:spPr>
          <a:xfrm>
            <a:off x="640080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Ask</a:t>
            </a:r>
            <a:endParaRPr lang="en" sz="1800" dirty="0"/>
          </a:p>
        </p:txBody>
      </p:sp>
      <p:sp>
        <p:nvSpPr>
          <p:cNvPr id="11" name="text10"/>
          <p:cNvSpPr txBox="1"/>
          <p:nvPr/>
        </p:nvSpPr>
        <p:spPr>
          <a:xfrm>
            <a:off x="640080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“Explore the market for our new product.”</a:t>
            </a:r>
            <a:endParaRPr lang="en" sz="1300" dirty="0"/>
          </a:p>
        </p:txBody>
      </p:sp>
      <p:sp>
        <p:nvSpPr>
          <p:cNvPr id="12" name="shape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6392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3" name="free12-surface"/>
          <p:cNvSpPr/>
          <p:nvPr/>
        </p:nvSpPr>
        <p:spPr>
          <a:xfrm>
            <a:off x="3346704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4" name="text13"/>
          <p:cNvSpPr txBox="1"/>
          <p:nvPr/>
        </p:nvSpPr>
        <p:spPr>
          <a:xfrm>
            <a:off x="3529584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02</a:t>
            </a:r>
            <a:endParaRPr lang="en" sz="1300" dirty="0"/>
          </a:p>
        </p:txBody>
      </p:sp>
      <p:sp>
        <p:nvSpPr>
          <p:cNvPr id="15" name="text14"/>
          <p:cNvSpPr txBox="1"/>
          <p:nvPr/>
        </p:nvSpPr>
        <p:spPr>
          <a:xfrm>
            <a:off x="3529584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Shape</a:t>
            </a:r>
            <a:endParaRPr lang="en" sz="1800" dirty="0"/>
          </a:p>
        </p:txBody>
      </p:sp>
      <p:sp>
        <p:nvSpPr>
          <p:cNvPr id="16" name="text15"/>
          <p:cNvSpPr txBox="1"/>
          <p:nvPr/>
        </p:nvSpPr>
        <p:spPr>
          <a:xfrm>
            <a:off x="3529584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Combine source evidence into a launch brief.</a:t>
            </a:r>
            <a:endParaRPr lang="en" sz="1300" dirty="0"/>
          </a:p>
        </p:txBody>
      </p:sp>
      <p:sp>
        <p:nvSpPr>
          <p:cNvPr id="17" name="shape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25896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" name="free17-surface"/>
          <p:cNvSpPr/>
          <p:nvPr/>
        </p:nvSpPr>
        <p:spPr>
          <a:xfrm>
            <a:off x="6236208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text18"/>
          <p:cNvSpPr txBox="1"/>
          <p:nvPr/>
        </p:nvSpPr>
        <p:spPr>
          <a:xfrm>
            <a:off x="6419088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03</a:t>
            </a:r>
            <a:endParaRPr lang="en" sz="1300" dirty="0"/>
          </a:p>
        </p:txBody>
      </p:sp>
      <p:sp>
        <p:nvSpPr>
          <p:cNvPr id="20" name="text19"/>
          <p:cNvSpPr txBox="1"/>
          <p:nvPr/>
        </p:nvSpPr>
        <p:spPr>
          <a:xfrm>
            <a:off x="6419088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Create</a:t>
            </a:r>
            <a:endParaRPr lang="en" sz="1800" dirty="0"/>
          </a:p>
        </p:txBody>
      </p:sp>
      <p:sp>
        <p:nvSpPr>
          <p:cNvPr id="21" name="text20"/>
          <p:cNvSpPr txBox="1"/>
          <p:nvPr/>
        </p:nvSpPr>
        <p:spPr>
          <a:xfrm>
            <a:off x="6419088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Draft the launch plan and supporting assets.</a:t>
            </a:r>
            <a:endParaRPr lang="en" sz="1300" dirty="0"/>
          </a:p>
        </p:txBody>
      </p:sp>
      <p:sp>
        <p:nvSpPr>
          <p:cNvPr id="22" name="shape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15400" y="3264408"/>
            <a:ext cx="137160" cy="21945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" name="free22-surface"/>
          <p:cNvSpPr/>
          <p:nvPr/>
        </p:nvSpPr>
        <p:spPr>
          <a:xfrm>
            <a:off x="9125712" y="2468880"/>
            <a:ext cx="2615184" cy="1920240"/>
          </a:xfrm>
          <a:prstGeom prst="roundRect">
            <a:avLst>
              <a:gd name="adj" fmla="val 6614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4" name="text23"/>
          <p:cNvSpPr txBox="1"/>
          <p:nvPr/>
        </p:nvSpPr>
        <p:spPr>
          <a:xfrm>
            <a:off x="9308592" y="2633472"/>
            <a:ext cx="2249424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04</a:t>
            </a:r>
            <a:endParaRPr lang="en" sz="1300" dirty="0"/>
          </a:p>
        </p:txBody>
      </p:sp>
      <p:sp>
        <p:nvSpPr>
          <p:cNvPr id="25" name="text24"/>
          <p:cNvSpPr txBox="1"/>
          <p:nvPr/>
        </p:nvSpPr>
        <p:spPr>
          <a:xfrm>
            <a:off x="9308592" y="3108960"/>
            <a:ext cx="2249424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Run</a:t>
            </a:r>
            <a:endParaRPr lang="en" sz="1800" dirty="0"/>
          </a:p>
        </p:txBody>
      </p:sp>
      <p:sp>
        <p:nvSpPr>
          <p:cNvPr id="26" name="text25"/>
          <p:cNvSpPr txBox="1"/>
          <p:nvPr/>
        </p:nvSpPr>
        <p:spPr>
          <a:xfrm>
            <a:off x="9308592" y="3593683"/>
            <a:ext cx="224942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1690"/>
              </a:lnSpc>
              <a:spcBef>
                <a:spcPts val="0"/>
              </a:spcBef>
              <a:buNone/>
            </a:pPr>
            <a:r>
              <a:rPr lang="en" sz="13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Track actions with approvals and clear owners.</a:t>
            </a:r>
            <a:endParaRPr lang="en" sz="1300" dirty="0"/>
          </a:p>
        </p:txBody>
      </p:sp>
      <p:sp>
        <p:nvSpPr>
          <p:cNvPr id="27" name="free26-surface"/>
          <p:cNvSpPr/>
          <p:nvPr/>
        </p:nvSpPr>
        <p:spPr>
          <a:xfrm>
            <a:off x="457200" y="5230368"/>
            <a:ext cx="11274552" cy="667421"/>
          </a:xfrm>
          <a:prstGeom prst="roundRect">
            <a:avLst>
              <a:gd name="adj" fmla="val 19028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text27"/>
          <p:cNvSpPr txBox="1"/>
          <p:nvPr/>
        </p:nvSpPr>
        <p:spPr>
          <a:xfrm>
            <a:off x="694944" y="5376672"/>
            <a:ext cx="1079001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ts val="2006"/>
              </a:lnSpc>
              <a:spcBef>
                <a:spcPts val="0"/>
              </a:spcBef>
              <a:buNone/>
            </a:pPr>
            <a:r>
              <a:rPr lang="en" sz="17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From idea to execution without leaving your workspace.</a:t>
            </a:r>
            <a:endParaRPr lang="en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1"/>
          <p:cNvSpPr txBox="1"/>
          <p:nvPr/>
        </p:nvSpPr>
        <p:spPr>
          <a:xfrm>
            <a:off x="457200" y="594360"/>
            <a:ext cx="1127455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NOVA</a:t>
            </a:r>
            <a:endParaRPr lang="en" sz="1800" dirty="0"/>
          </a:p>
        </p:txBody>
      </p:sp>
      <p:sp>
        <p:nvSpPr>
          <p:cNvPr id="3" name="text2"/>
          <p:cNvSpPr>
            <a:spLocks noGrp="1"/>
          </p:cNvSpPr>
          <p:nvPr>
            <p:ph type="title"/>
          </p:nvPr>
        </p:nvSpPr>
        <p:spPr>
          <a:xfrm>
            <a:off x="914400" y="1947672"/>
            <a:ext cx="10360152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5460"/>
              </a:lnSpc>
              <a:spcBef>
                <a:spcPts val="0"/>
              </a:spcBef>
              <a:buNone/>
            </a:pPr>
            <a:r>
              <a:rPr lang="en" sz="5200" b="1" i="0" dirty="0">
                <a:solidFill>
                  <a:schemeClr val="tx1"/>
                </a:solidFill>
                <a:latin typeface="Helvetica Neue"/>
                <a:ea typeface="Helvetica Neue"/>
                <a:cs typeface="Helvetica Neue"/>
              </a:rPr>
              <a:t>Make room for</a:t>
            </a:r>
            <a:endParaRPr lang="en" sz="5200" dirty="0"/>
          </a:p>
        </p:txBody>
      </p:sp>
      <p:sp>
        <p:nvSpPr>
          <p:cNvPr id="4" name="text3"/>
          <p:cNvSpPr txBox="1"/>
          <p:nvPr/>
        </p:nvSpPr>
        <p:spPr>
          <a:xfrm>
            <a:off x="914400" y="2770632"/>
            <a:ext cx="1036015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4940"/>
              </a:lnSpc>
              <a:spcBef>
                <a:spcPts val="0"/>
              </a:spcBef>
              <a:buNone/>
            </a:pPr>
            <a:r>
              <a:rPr lang="en" sz="52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your next big idea.</a:t>
            </a:r>
            <a:endParaRPr lang="en" sz="5200" dirty="0"/>
          </a:p>
        </p:txBody>
      </p:sp>
      <p:sp>
        <p:nvSpPr>
          <p:cNvPr id="5" name="text4"/>
          <p:cNvSpPr txBox="1"/>
          <p:nvPr/>
        </p:nvSpPr>
        <p:spPr>
          <a:xfrm>
            <a:off x="1828800" y="3977640"/>
            <a:ext cx="8531443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2730"/>
              </a:lnSpc>
              <a:spcBef>
                <a:spcPts val="0"/>
              </a:spcBef>
              <a:buNone/>
            </a:pPr>
            <a:r>
              <a:rPr lang="en" sz="21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Research. Create. Analyze. Automate.</a:t>
            </a:r>
            <a:endParaRPr lang="en" sz="2100" dirty="0"/>
          </a:p>
        </p:txBody>
      </p:sp>
      <p:sp>
        <p:nvSpPr>
          <p:cNvPr id="6" name="free5-surface"/>
          <p:cNvSpPr/>
          <p:nvPr/>
        </p:nvSpPr>
        <p:spPr>
          <a:xfrm>
            <a:off x="4251960" y="5074920"/>
            <a:ext cx="3685032" cy="612648"/>
          </a:xfrm>
          <a:prstGeom prst="roundRect">
            <a:avLst>
              <a:gd name="adj" fmla="val 2073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text6"/>
          <p:cNvSpPr txBox="1"/>
          <p:nvPr/>
        </p:nvSpPr>
        <p:spPr>
          <a:xfrm>
            <a:off x="4434840" y="5212080"/>
            <a:ext cx="3319272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2124"/>
              </a:lnSpc>
              <a:spcBef>
                <a:spcPts val="0"/>
              </a:spcBef>
              <a:buNone/>
            </a:pPr>
            <a:r>
              <a:rPr lang="en" sz="1800" b="1" i="0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</a:rPr>
              <a:t>Your AI workspace</a:t>
            </a:r>
            <a:endParaRPr lang="en" sz="1800" dirty="0"/>
          </a:p>
        </p:txBody>
      </p:sp>
      <p:sp>
        <p:nvSpPr>
          <p:cNvPr id="8" name="text7"/>
          <p:cNvSpPr txBox="1"/>
          <p:nvPr/>
        </p:nvSpPr>
        <p:spPr>
          <a:xfrm>
            <a:off x="457200" y="6309360"/>
            <a:ext cx="112745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ts val="1250"/>
              </a:lnSpc>
              <a:spcBef>
                <a:spcPts val="0"/>
              </a:spcBef>
              <a:buNone/>
            </a:pPr>
            <a:r>
              <a:rPr lang="en" sz="1000" b="0" i="0" dirty="0">
                <a:solidFill>
                  <a:schemeClr val="tx2"/>
                </a:solidFill>
                <a:latin typeface="Helvetica Neue"/>
                <a:ea typeface="Helvetica Neue"/>
                <a:cs typeface="Helvetica Neue"/>
              </a:rPr>
              <a:t>Fictional product concept  ·  Slide Agent showcase  ·  05 / 05</a:t>
            </a:r>
            <a:endParaRPr lang="en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VA — Your AI Workspace">
  <a:themeElements>
    <a:clrScheme name="NOVA — Your AI Workspace">
      <a:dk1>
        <a:srgbClr val="0B0B10"/>
      </a:dk1>
      <a:lt1>
        <a:srgbClr val="FFFFFF"/>
      </a:lt1>
      <a:dk2>
        <a:srgbClr val="5D5F6E"/>
      </a:dk2>
      <a:lt2>
        <a:srgbClr val="EFEAFE"/>
      </a:lt2>
      <a:accent1>
        <a:srgbClr val="6D28D9"/>
      </a:accent1>
      <a:accent2>
        <a:srgbClr val="CFCBDD"/>
      </a:accent2>
      <a:accent3>
        <a:srgbClr val="16161C"/>
      </a:accent3>
      <a:accent4>
        <a:srgbClr val="3A3A44"/>
      </a:accent4>
      <a:accent5>
        <a:srgbClr val="D5D7DE"/>
      </a:accent5>
      <a:accent6>
        <a:srgbClr val="AEB1BB"/>
      </a:accent6>
      <a:hlink>
        <a:srgbClr val="6D28D9"/>
      </a:hlink>
      <a:folHlink>
        <a:srgbClr val="5D5F6E"/>
      </a:folHlink>
    </a:clrScheme>
    <a:fontScheme name="NOVA — Your AI Workspac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NOVA — Your AI Workspace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4uiSide">
      <a:srgbClr val="F7F6FB"/>
    </a:custClr>
    <a:custClr name="s4uiLine">
      <a:srgbClr val="E8E6F0"/>
    </a:custClr>
    <a:custClr name="s4uiText">
      <a:srgbClr val="1F1D2B"/>
    </a:custClr>
    <a:custClr name="s4uiMuted">
      <a:srgbClr val="6E6C80"/>
    </a:custClr>
    <a:custClr name="s4promptLine">
      <a:srgbClr val="D9D2F7"/>
    </a:custClr>
    <a:custClr name="s4avatar">
      <a:srgbClr val="C4B5FD"/>
    </a:custClr>
    <a:custClr name="s4sky">
      <a:srgbClr val="0369A1"/>
    </a:custClr>
    <a:custClr name="s4skyTint">
      <a:srgbClr val="E0F2FE"/>
    </a:custClr>
    <a:custClr name="s4rose">
      <a:srgbClr val="BE185D"/>
    </a:custClr>
    <a:custClr name="s4roseTint">
      <a:srgbClr val="FCE7F3"/>
    </a:custClr>
    <a:custClr name="s4mint">
      <a:srgbClr val="15803D"/>
    </a:custClr>
    <a:custClr name="s4mintTint">
      <a:srgbClr val="DCFCE7"/>
    </a:custClr>
  </a:custClrLst>
</a:theme>
</file>

<file path=ppt/theme/theme2.xml><?xml version="1.0" encoding="utf-8"?>
<a:theme xmlns:a="http://schemas.openxmlformats.org/drawingml/2006/main" name="Notes">
  <a:themeElements>
    <a:clrScheme name="Notes">
      <a:dk1>
        <a:srgbClr val="0B0B10"/>
      </a:dk1>
      <a:lt1>
        <a:srgbClr val="FFFFFF"/>
      </a:lt1>
      <a:dk2>
        <a:srgbClr val="5D5F6E"/>
      </a:dk2>
      <a:lt2>
        <a:srgbClr val="EFEAFE"/>
      </a:lt2>
      <a:accent1>
        <a:srgbClr val="6D28D9"/>
      </a:accent1>
      <a:accent2>
        <a:srgbClr val="CFCBDD"/>
      </a:accent2>
      <a:accent3>
        <a:srgbClr val="16161C"/>
      </a:accent3>
      <a:accent4>
        <a:srgbClr val="3A3A44"/>
      </a:accent4>
      <a:accent5>
        <a:srgbClr val="D5D7DE"/>
      </a:accent5>
      <a:accent6>
        <a:srgbClr val="AEB1BB"/>
      </a:accent6>
      <a:hlink>
        <a:srgbClr val="6D28D9"/>
      </a:hlink>
      <a:folHlink>
        <a:srgbClr val="5D5F6E"/>
      </a:folHlink>
    </a:clrScheme>
    <a:fontScheme name="Notes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Notes">
      <a:fillStyleLst>
        <a:solidFill>
          <a:schemeClr val="phClr"/>
        </a:solidFill>
        <a:solidFill>
          <a:schemeClr val="phClr">
            <a:tint val="60000"/>
          </a:schemeClr>
        </a:solidFill>
        <a:solidFill>
          <a:schemeClr val="phClr">
            <a:shade val="80000"/>
          </a:schemeClr>
        </a:soli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90000"/>
          </a:schemeClr>
        </a:solidFill>
      </a:bgFillStyleLst>
    </a:fmtScheme>
  </a:themeElements>
  <a:objectDefaults/>
  <a:extraClrSchemeLst/>
  <a:custClrLst>
    <a:custClr name="s4uiSide">
      <a:srgbClr val="F7F6FB"/>
    </a:custClr>
    <a:custClr name="s4uiLine">
      <a:srgbClr val="E8E6F0"/>
    </a:custClr>
    <a:custClr name="s4uiText">
      <a:srgbClr val="1F1D2B"/>
    </a:custClr>
    <a:custClr name="s4uiMuted">
      <a:srgbClr val="6E6C80"/>
    </a:custClr>
    <a:custClr name="s4promptLine">
      <a:srgbClr val="D9D2F7"/>
    </a:custClr>
    <a:custClr name="s4avatar">
      <a:srgbClr val="C4B5FD"/>
    </a:custClr>
    <a:custClr name="s4sky">
      <a:srgbClr val="0369A1"/>
    </a:custClr>
    <a:custClr name="s4skyTint">
      <a:srgbClr val="E0F2FE"/>
    </a:custClr>
    <a:custClr name="s4rose">
      <a:srgbClr val="BE185D"/>
    </a:custClr>
    <a:custClr name="s4roseTint">
      <a:srgbClr val="FCE7F3"/>
    </a:custClr>
    <a:custClr name="s4mint">
      <a:srgbClr val="15803D"/>
    </a:custClr>
    <a:custClr name="s4mintTint">
      <a:srgbClr val="DCFCE7"/>
    </a:custClr>
  </a:custClr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Slide Agent</Application>
  <Slides>5</Slides>
  <Notes>5</Notes>
  <HiddenSlides>0</HiddenSlides>
  <AppVersion>2.0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 — Your AI Workspace</dc:title>
  <dc:language>en</dc:language>
  <dcterms:created xsi:type="dcterms:W3CDTF">2026-10-02T08:43:12Z</dcterms:created>
  <dcterms:modified xsi:type="dcterms:W3CDTF">2026-10-02T08:43:12Z</dcterms:modified>
</cp:coreProperties>
</file>