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Futura"/>
      <p:bold r:id="rId12"/>
      <p:italic r:id="rId13"/>
    </p:embeddedFont>
    <p:embeddedFont>
      <p:font typeface="Gill Sans"/>
      <p:regular r:id="rId17"/>
      <p:bold r:id="rId14"/>
      <p:italic r:id="rId16"/>
      <p:boldItalic r:id="rId15"/>
    </p:embeddedFont>
    <p:embeddedFont>
      <p:font typeface="Menlo"/>
      <p:regular r:id="rId21"/>
      <p:bold r:id="rId18"/>
      <p:italic r:id="rId20"/>
      <p:boldItalic r:id="rId19"/>
    </p:embeddedFont>
  </p:embeddedFontLst>
  <p:defaultText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/>
          </p:cNvSpPr>
          <p:nvPr>
            <p:ph type="sldImg" idx="2"/>
          </p:nvPr>
        </p:nvSpPr>
        <p:spPr>
          <a:xfrm>
            <a:off x="1042416" y="685800"/>
            <a:ext cx="4773168" cy="268833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"/>
          <p:cNvSpPr>
            <a:spLocks noGrp="1"/>
          </p:cNvSpPr>
          <p:nvPr>
            <p:ph type="body" idx="3"/>
          </p:nvPr>
        </p:nvSpPr>
        <p:spPr>
          <a:xfrm>
            <a:off x="685800" y="3657600"/>
            <a:ext cx="5486400" cy="4297680"/>
          </a:xfr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Strategy / transformation: a chevron maturity model with a maturity meter per stage, then a year-by-year roadmap with initiative lanes and milestones.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Connected knowledge and ownership precede autonomy.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People, agents and platform have distinct responsibilities.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Three years of initiatives advance through evidence gates.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Stage investment against measurable workflow outcomes.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645920"/>
            <a:ext cx="11277600" cy="475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idx="11"/>
          </p:nvPr>
        </p:nvSpPr>
        <p:spPr>
          <a:xfrm>
            <a:off x="457200" y="6492240"/>
            <a:ext cx="676656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idx="12"/>
          </p:nvPr>
        </p:nvSpPr>
        <p:spPr>
          <a:xfrm>
            <a:off x="11003280" y="6492240"/>
            <a:ext cx="731520" cy="274320"/>
          </a:xfrm>
        </p:spPr>
        <p:txBody>
          <a:bodyPr/>
          <a:lstStyle/>
          <a:p>
            <a:pPr algn="r"/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1371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1828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ransfor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68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TRANSFORMATION ROADMAP  ·  2026 – 2028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694944"/>
            <a:ext cx="1127729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buNone/>
            </a:pPr>
            <a:r>
              <a:rPr lang="en" sz="28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From manual workflow to AI-native organization</a:t>
            </a:r>
            <a:endParaRPr lang="en" sz="28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243584"/>
            <a:ext cx="67665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From fragmented tools to an autonomous, high-performance organization</a:t>
            </a:r>
            <a:endParaRPr lang="en" sz="1400" dirty="0"/>
          </a:p>
        </p:txBody>
      </p:sp>
      <p:sp>
        <p:nvSpPr>
          <p:cNvPr id="5" name="text4"/>
          <p:cNvSpPr txBox="1"/>
          <p:nvPr/>
        </p:nvSpPr>
        <p:spPr>
          <a:xfrm>
            <a:off x="6949440" y="1243584"/>
            <a:ext cx="2514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People  ×  Process  ×  AI</a:t>
            </a:r>
            <a:endParaRPr lang="en" sz="1400" dirty="0"/>
          </a:p>
        </p:txBody>
      </p:sp>
      <p:sp>
        <p:nvSpPr>
          <p:cNvPr id="6" name="text5"/>
          <p:cNvSpPr txBox="1"/>
          <p:nvPr/>
        </p:nvSpPr>
        <p:spPr>
          <a:xfrm>
            <a:off x="9537192" y="1243584"/>
            <a:ext cx="2197303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=  compounding impact</a:t>
            </a:r>
            <a:endParaRPr lang="en" sz="1400" dirty="0"/>
          </a:p>
        </p:txBody>
      </p:sp>
      <p:sp>
        <p:nvSpPr>
          <p:cNvPr id="7" name="shape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719072"/>
            <a:ext cx="3899002" cy="56692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8" name="row7-surface"/>
          <p:cNvSpPr/>
          <p:nvPr/>
        </p:nvSpPr>
        <p:spPr>
          <a:xfrm>
            <a:off x="658368" y="1773936"/>
            <a:ext cx="3286354" cy="457200"/>
          </a:xfrm>
          <a:prstGeom prst="rect">
            <a:avLst/>
          </a:prstGeom>
          <a:solidFill>
            <a:schemeClr val="accent3">
              <a:alpha val="0"/>
            </a:schemeClr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58368" y="1922435"/>
            <a:ext cx="596372" cy="1600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05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TODAY</a:t>
            </a:r>
            <a:endParaRPr lang="en" sz="1050" dirty="0"/>
          </a:p>
        </p:txBody>
      </p:sp>
      <p:sp>
        <p:nvSpPr>
          <p:cNvPr id="10" name="text9"/>
          <p:cNvSpPr txBox="1"/>
          <p:nvPr/>
        </p:nvSpPr>
        <p:spPr>
          <a:xfrm>
            <a:off x="1407170" y="1867571"/>
            <a:ext cx="2537643" cy="2697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Manual</a:t>
            </a:r>
            <a:endParaRPr lang="en" sz="1800" dirty="0"/>
          </a:p>
        </p:txBody>
      </p:sp>
      <p:sp>
        <p:nvSpPr>
          <p:cNvPr id="11" name="free10-surface"/>
          <p:cNvSpPr/>
          <p:nvPr/>
        </p:nvSpPr>
        <p:spPr>
          <a:xfrm>
            <a:off x="457200" y="2414016"/>
            <a:ext cx="3545769" cy="1426464"/>
          </a:xfrm>
          <a:prstGeom prst="roundRect">
            <a:avLst>
              <a:gd name="adj" fmla="val 8903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2" name="icon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2596896"/>
            <a:ext cx="381030" cy="3810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5000" y="2000"/>
                </a:moveTo>
                <a:lnTo>
                  <a:pt x="11000" y="2000"/>
                </a:lnTo>
                <a:cubicBezTo>
                  <a:pt x="9895" y="2000"/>
                  <a:pt x="9000" y="2895"/>
                  <a:pt x="9000" y="4000"/>
                </a:cubicBezTo>
                <a:lnTo>
                  <a:pt x="9000" y="15000"/>
                </a:lnTo>
                <a:cubicBezTo>
                  <a:pt x="9000" y="16105"/>
                  <a:pt x="9895" y="17000"/>
                  <a:pt x="11000" y="17000"/>
                </a:cubicBezTo>
                <a:lnTo>
                  <a:pt x="19000" y="17000"/>
                </a:lnTo>
                <a:cubicBezTo>
                  <a:pt x="20105" y="17000"/>
                  <a:pt x="21000" y="16105"/>
                  <a:pt x="21000" y="15000"/>
                </a:cubicBezTo>
                <a:lnTo>
                  <a:pt x="21000" y="8000"/>
                </a:lnTo>
              </a:path>
              <a:path w="24000" h="24000" fill="none">
                <a:moveTo>
                  <a:pt x="16706" y="2706"/>
                </a:moveTo>
                <a:cubicBezTo>
                  <a:pt x="16254" y="2253"/>
                  <a:pt x="15640" y="1998"/>
                  <a:pt x="15000" y="2000"/>
                </a:cubicBezTo>
                <a:lnTo>
                  <a:pt x="15000" y="7000"/>
                </a:lnTo>
                <a:cubicBezTo>
                  <a:pt x="15000" y="7552"/>
                  <a:pt x="15448" y="8000"/>
                  <a:pt x="16000" y="8000"/>
                </a:cubicBezTo>
                <a:lnTo>
                  <a:pt x="21000" y="8000"/>
                </a:lnTo>
                <a:cubicBezTo>
                  <a:pt x="21002" y="7360"/>
                  <a:pt x="20747" y="6746"/>
                  <a:pt x="20294" y="6294"/>
                </a:cubicBezTo>
                <a:close/>
              </a:path>
              <a:path w="24000" h="24000" fill="none">
                <a:moveTo>
                  <a:pt x="5000" y="7000"/>
                </a:moveTo>
                <a:cubicBezTo>
                  <a:pt x="3895" y="7000"/>
                  <a:pt x="3000" y="7895"/>
                  <a:pt x="3000" y="9000"/>
                </a:cubicBezTo>
                <a:lnTo>
                  <a:pt x="3000" y="20000"/>
                </a:lnTo>
                <a:cubicBezTo>
                  <a:pt x="3000" y="21105"/>
                  <a:pt x="3895" y="22000"/>
                  <a:pt x="5000" y="22000"/>
                </a:cubicBezTo>
                <a:lnTo>
                  <a:pt x="13000" y="22000"/>
                </a:lnTo>
                <a:cubicBezTo>
                  <a:pt x="13715" y="22000"/>
                  <a:pt x="14375" y="21619"/>
                  <a:pt x="14732" y="21000"/>
                </a:cubicBezTo>
              </a:path>
            </a:pathLst>
          </a:custGeom>
          <a:noFill/>
          <a:ln w="27783" cap="rnd">
            <a:solidFill>
              <a:schemeClr val="accent3"/>
            </a:solidFill>
            <a:round/>
          </a:ln>
        </p:spPr>
      </p:sp>
      <p:sp>
        <p:nvSpPr>
          <p:cNvPr id="13" name="shape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9888" y="2670048"/>
            <a:ext cx="64008" cy="64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" name="text13"/>
          <p:cNvSpPr txBox="1"/>
          <p:nvPr/>
        </p:nvSpPr>
        <p:spPr>
          <a:xfrm>
            <a:off x="1536192" y="2569464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Fragmented tools</a:t>
            </a:r>
            <a:endParaRPr lang="en" sz="1350" dirty="0"/>
          </a:p>
        </p:txBody>
      </p:sp>
      <p:sp>
        <p:nvSpPr>
          <p:cNvPr id="15" name="shape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9888" y="2953512"/>
            <a:ext cx="64008" cy="64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6" name="text15"/>
          <p:cNvSpPr txBox="1"/>
          <p:nvPr/>
        </p:nvSpPr>
        <p:spPr>
          <a:xfrm>
            <a:off x="1536192" y="2852928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Repetitive work</a:t>
            </a:r>
            <a:endParaRPr lang="en" sz="135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9888" y="3236976"/>
            <a:ext cx="64008" cy="64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text17"/>
          <p:cNvSpPr txBox="1"/>
          <p:nvPr/>
        </p:nvSpPr>
        <p:spPr>
          <a:xfrm>
            <a:off x="1536192" y="3136392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Slow decisions</a:t>
            </a:r>
            <a:endParaRPr lang="en" sz="1350" dirty="0"/>
          </a:p>
        </p:txBody>
      </p:sp>
      <p:sp>
        <p:nvSpPr>
          <p:cNvPr id="19" name="text18"/>
          <p:cNvSpPr txBox="1"/>
          <p:nvPr/>
        </p:nvSpPr>
        <p:spPr>
          <a:xfrm>
            <a:off x="694944" y="3529584"/>
            <a:ext cx="10058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spc="6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AI MATURITY</a:t>
            </a:r>
            <a:endParaRPr lang="en" sz="1000" dirty="0"/>
          </a:p>
        </p:txBody>
      </p:sp>
      <p:sp>
        <p:nvSpPr>
          <p:cNvPr id="20" name="shape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5648" y="3579876"/>
            <a:ext cx="100584" cy="100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1" name="shape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38528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21408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3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04288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shape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87168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45890" y="1719072"/>
            <a:ext cx="3899002" cy="56692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" name="row25-surface"/>
          <p:cNvSpPr/>
          <p:nvPr/>
        </p:nvSpPr>
        <p:spPr>
          <a:xfrm>
            <a:off x="4575658" y="1773936"/>
            <a:ext cx="3057754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</p:sp>
      <p:sp>
        <p:nvSpPr>
          <p:cNvPr id="27" name="text26"/>
          <p:cNvSpPr txBox="1"/>
          <p:nvPr/>
        </p:nvSpPr>
        <p:spPr>
          <a:xfrm>
            <a:off x="4575658" y="1922435"/>
            <a:ext cx="454091" cy="1600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05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NEXT</a:t>
            </a:r>
            <a:endParaRPr lang="en" sz="1050" dirty="0"/>
          </a:p>
        </p:txBody>
      </p:sp>
      <p:sp>
        <p:nvSpPr>
          <p:cNvPr id="28" name="text27"/>
          <p:cNvSpPr txBox="1"/>
          <p:nvPr/>
        </p:nvSpPr>
        <p:spPr>
          <a:xfrm>
            <a:off x="5182179" y="1867571"/>
            <a:ext cx="2451232" cy="2697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AI-assisted</a:t>
            </a:r>
            <a:endParaRPr lang="en" sz="1800" dirty="0"/>
          </a:p>
        </p:txBody>
      </p:sp>
      <p:sp>
        <p:nvSpPr>
          <p:cNvPr id="29" name="free28-surface"/>
          <p:cNvSpPr/>
          <p:nvPr/>
        </p:nvSpPr>
        <p:spPr>
          <a:xfrm>
            <a:off x="4323009" y="2414016"/>
            <a:ext cx="3545769" cy="1426464"/>
          </a:xfrm>
          <a:prstGeom prst="roundRect">
            <a:avLst>
              <a:gd name="adj" fmla="val 890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0" name="icon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0753" y="2596896"/>
            <a:ext cx="381030" cy="3810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000" y="8000"/>
                </a:moveTo>
                <a:lnTo>
                  <a:pt x="12000" y="4000"/>
                </a:lnTo>
                <a:lnTo>
                  <a:pt x="8000" y="4000"/>
                </a:lnTo>
              </a:path>
              <a:path w="24000" h="24000" fill="none">
                <a:moveTo>
                  <a:pt x="6000" y="8000"/>
                </a:moveTo>
                <a:lnTo>
                  <a:pt x="18000" y="8000"/>
                </a:lnTo>
                <a:cubicBezTo>
                  <a:pt x="19105" y="8000"/>
                  <a:pt x="20000" y="8895"/>
                  <a:pt x="20000" y="10000"/>
                </a:cubicBezTo>
                <a:lnTo>
                  <a:pt x="20000" y="18000"/>
                </a:lnTo>
                <a:cubicBezTo>
                  <a:pt x="20000" y="19105"/>
                  <a:pt x="19105" y="20000"/>
                  <a:pt x="18000" y="20000"/>
                </a:cubicBezTo>
                <a:lnTo>
                  <a:pt x="6000" y="20000"/>
                </a:lnTo>
                <a:cubicBezTo>
                  <a:pt x="4895" y="20000"/>
                  <a:pt x="4000" y="19105"/>
                  <a:pt x="4000" y="18000"/>
                </a:cubicBezTo>
                <a:lnTo>
                  <a:pt x="4000" y="10000"/>
                </a:lnTo>
                <a:cubicBezTo>
                  <a:pt x="4000" y="8895"/>
                  <a:pt x="4895" y="8000"/>
                  <a:pt x="6000" y="8000"/>
                </a:cubicBezTo>
                <a:close/>
              </a:path>
              <a:path w="24000" h="24000" fill="none">
                <a:moveTo>
                  <a:pt x="2000" y="14000"/>
                </a:moveTo>
                <a:lnTo>
                  <a:pt x="4000" y="14000"/>
                </a:lnTo>
              </a:path>
              <a:path w="24000" h="24000" fill="none">
                <a:moveTo>
                  <a:pt x="20000" y="14000"/>
                </a:moveTo>
                <a:lnTo>
                  <a:pt x="22000" y="14000"/>
                </a:lnTo>
              </a:path>
              <a:path w="24000" h="24000" fill="none">
                <a:moveTo>
                  <a:pt x="15000" y="13000"/>
                </a:moveTo>
                <a:lnTo>
                  <a:pt x="15000" y="15000"/>
                </a:lnTo>
              </a:path>
              <a:path w="24000" h="24000" fill="none">
                <a:moveTo>
                  <a:pt x="9000" y="13000"/>
                </a:moveTo>
                <a:lnTo>
                  <a:pt x="9000" y="15000"/>
                </a:lnTo>
              </a:path>
            </a:pathLst>
          </a:custGeom>
          <a:noFill/>
          <a:ln w="27783" cap="rnd">
            <a:solidFill>
              <a:schemeClr val="accent1"/>
            </a:solidFill>
            <a:round/>
          </a:ln>
        </p:spPr>
      </p:sp>
      <p:sp>
        <p:nvSpPr>
          <p:cNvPr id="31" name="shape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55697" y="2670048"/>
            <a:ext cx="64008" cy="64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2" name="text31"/>
          <p:cNvSpPr txBox="1"/>
          <p:nvPr/>
        </p:nvSpPr>
        <p:spPr>
          <a:xfrm>
            <a:off x="5402001" y="2569464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Copilots for every team</a:t>
            </a:r>
            <a:endParaRPr lang="en" sz="1350" dirty="0"/>
          </a:p>
        </p:txBody>
      </p:sp>
      <p:sp>
        <p:nvSpPr>
          <p:cNvPr id="33" name="shape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55697" y="2953512"/>
            <a:ext cx="64008" cy="64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text33"/>
          <p:cNvSpPr txBox="1"/>
          <p:nvPr/>
        </p:nvSpPr>
        <p:spPr>
          <a:xfrm>
            <a:off x="5402001" y="2852928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Connected knowledge</a:t>
            </a:r>
            <a:endParaRPr lang="en" sz="1350" dirty="0"/>
          </a:p>
        </p:txBody>
      </p:sp>
      <p:sp>
        <p:nvSpPr>
          <p:cNvPr id="35" name="shape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55697" y="3236976"/>
            <a:ext cx="64008" cy="64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6" name="text35"/>
          <p:cNvSpPr txBox="1"/>
          <p:nvPr/>
        </p:nvSpPr>
        <p:spPr>
          <a:xfrm>
            <a:off x="5402001" y="3136392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Workflow automation</a:t>
            </a:r>
            <a:endParaRPr lang="en" sz="1350" dirty="0"/>
          </a:p>
        </p:txBody>
      </p:sp>
      <p:sp>
        <p:nvSpPr>
          <p:cNvPr id="37" name="text36"/>
          <p:cNvSpPr txBox="1"/>
          <p:nvPr/>
        </p:nvSpPr>
        <p:spPr>
          <a:xfrm>
            <a:off x="4560753" y="3529584"/>
            <a:ext cx="10058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spc="6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AI MATURITY</a:t>
            </a:r>
            <a:endParaRPr lang="en" sz="1000" dirty="0"/>
          </a:p>
        </p:txBody>
      </p:sp>
      <p:sp>
        <p:nvSpPr>
          <p:cNvPr id="38" name="shape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1457" y="3579876"/>
            <a:ext cx="100584" cy="10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9" name="shape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4337" y="3579876"/>
            <a:ext cx="100584" cy="10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0" name="shape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7217" y="3579876"/>
            <a:ext cx="100584" cy="10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1" name="shape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0097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2" name="shape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2977" y="3579876"/>
            <a:ext cx="100584" cy="100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3" name="shape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34671" y="1719072"/>
            <a:ext cx="3899002" cy="566928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4" name="row43-surface"/>
          <p:cNvSpPr/>
          <p:nvPr/>
        </p:nvSpPr>
        <p:spPr>
          <a:xfrm>
            <a:off x="8264439" y="1773936"/>
            <a:ext cx="3057754" cy="457200"/>
          </a:xfrm>
          <a:prstGeom prst="rect">
            <a:avLst/>
          </a:prstGeom>
          <a:solidFill>
            <a:schemeClr val="accent6">
              <a:alpha val="0"/>
            </a:schemeClr>
          </a:solidFill>
          <a:ln>
            <a:noFill/>
          </a:ln>
        </p:spPr>
      </p:sp>
      <p:sp>
        <p:nvSpPr>
          <p:cNvPr id="45" name="text44"/>
          <p:cNvSpPr txBox="1"/>
          <p:nvPr/>
        </p:nvSpPr>
        <p:spPr>
          <a:xfrm>
            <a:off x="8264439" y="1922435"/>
            <a:ext cx="639989" cy="1600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05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FUTURE</a:t>
            </a:r>
            <a:endParaRPr lang="en" sz="1050" dirty="0"/>
          </a:p>
        </p:txBody>
      </p:sp>
      <p:sp>
        <p:nvSpPr>
          <p:cNvPr id="46" name="text45"/>
          <p:cNvSpPr txBox="1"/>
          <p:nvPr/>
        </p:nvSpPr>
        <p:spPr>
          <a:xfrm>
            <a:off x="9056766" y="1867571"/>
            <a:ext cx="2265335" cy="2697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bg1"/>
                </a:solidFill>
                <a:latin typeface="Futura"/>
                <a:ea typeface="Futura"/>
                <a:cs typeface="Futura"/>
              </a:rPr>
              <a:t>AI-native</a:t>
            </a:r>
            <a:endParaRPr lang="en" sz="1800" dirty="0"/>
          </a:p>
        </p:txBody>
      </p:sp>
      <p:sp>
        <p:nvSpPr>
          <p:cNvPr id="47" name="free46-surface"/>
          <p:cNvSpPr/>
          <p:nvPr/>
        </p:nvSpPr>
        <p:spPr>
          <a:xfrm>
            <a:off x="8188726" y="2414016"/>
            <a:ext cx="3545769" cy="1426464"/>
          </a:xfrm>
          <a:prstGeom prst="roundRect">
            <a:avLst>
              <a:gd name="adj" fmla="val 8903"/>
            </a:avLst>
          </a:prstGeom>
          <a:solidFill>
            <a:srgbClr val="EAEFFA"/>
          </a:solidFill>
          <a:ln>
            <a:noFill/>
          </a:ln>
        </p:spPr>
      </p:sp>
      <p:sp>
        <p:nvSpPr>
          <p:cNvPr id="48" name="icon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26470" y="2596896"/>
            <a:ext cx="381030" cy="3810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000" y="5000"/>
                </a:moveTo>
                <a:cubicBezTo>
                  <a:pt x="12003" y="3911"/>
                  <a:pt x="11416" y="2906"/>
                  <a:pt x="10466" y="2374"/>
                </a:cubicBezTo>
                <a:cubicBezTo>
                  <a:pt x="9516" y="1842"/>
                  <a:pt x="8353" y="1866"/>
                  <a:pt x="7426" y="2437"/>
                </a:cubicBezTo>
                <a:cubicBezTo>
                  <a:pt x="6499" y="3009"/>
                  <a:pt x="5954" y="4037"/>
                  <a:pt x="6003" y="5125"/>
                </a:cubicBezTo>
                <a:cubicBezTo>
                  <a:pt x="4812" y="5431"/>
                  <a:pt x="3828" y="6268"/>
                  <a:pt x="3335" y="7395"/>
                </a:cubicBezTo>
                <a:cubicBezTo>
                  <a:pt x="2842" y="8521"/>
                  <a:pt x="2894" y="9812"/>
                  <a:pt x="3477" y="10895"/>
                </a:cubicBezTo>
                <a:cubicBezTo>
                  <a:pt x="2450" y="11729"/>
                  <a:pt x="1902" y="13018"/>
                  <a:pt x="2013" y="14336"/>
                </a:cubicBezTo>
                <a:cubicBezTo>
                  <a:pt x="2125" y="15654"/>
                  <a:pt x="2881" y="16833"/>
                  <a:pt x="4033" y="17483"/>
                </a:cubicBezTo>
                <a:cubicBezTo>
                  <a:pt x="3842" y="18961"/>
                  <a:pt x="4488" y="20422"/>
                  <a:pt x="5710" y="21275"/>
                </a:cubicBezTo>
                <a:cubicBezTo>
                  <a:pt x="6931" y="22128"/>
                  <a:pt x="8526" y="22232"/>
                  <a:pt x="9847" y="21544"/>
                </a:cubicBezTo>
                <a:cubicBezTo>
                  <a:pt x="11169" y="20856"/>
                  <a:pt x="11998" y="19490"/>
                  <a:pt x="12000" y="18000"/>
                </a:cubicBezTo>
                <a:close/>
              </a:path>
              <a:path w="24000" h="24000" fill="none">
                <a:moveTo>
                  <a:pt x="9000" y="13000"/>
                </a:moveTo>
                <a:cubicBezTo>
                  <a:pt x="10717" y="12396"/>
                  <a:pt x="11901" y="10817"/>
                  <a:pt x="12000" y="9000"/>
                </a:cubicBezTo>
              </a:path>
              <a:path w="24000" h="24000" fill="none">
                <a:moveTo>
                  <a:pt x="6003" y="5125"/>
                </a:moveTo>
                <a:cubicBezTo>
                  <a:pt x="6023" y="5609"/>
                  <a:pt x="6159" y="6080"/>
                  <a:pt x="6401" y="6500"/>
                </a:cubicBezTo>
              </a:path>
              <a:path w="24000" h="24000" fill="none">
                <a:moveTo>
                  <a:pt x="3477" y="10896"/>
                </a:moveTo>
                <a:cubicBezTo>
                  <a:pt x="3660" y="10747"/>
                  <a:pt x="3856" y="10614"/>
                  <a:pt x="4062" y="10500"/>
                </a:cubicBezTo>
              </a:path>
              <a:path w="24000" h="24000" fill="none">
                <a:moveTo>
                  <a:pt x="6000" y="18000"/>
                </a:moveTo>
                <a:cubicBezTo>
                  <a:pt x="5311" y="18000"/>
                  <a:pt x="4633" y="17823"/>
                  <a:pt x="4033" y="17484"/>
                </a:cubicBezTo>
              </a:path>
              <a:path w="24000" h="24000" fill="none">
                <a:moveTo>
                  <a:pt x="12000" y="13000"/>
                </a:moveTo>
                <a:lnTo>
                  <a:pt x="16000" y="13000"/>
                </a:lnTo>
              </a:path>
              <a:path w="24000" h="24000" fill="none">
                <a:moveTo>
                  <a:pt x="12000" y="18000"/>
                </a:moveTo>
                <a:lnTo>
                  <a:pt x="18000" y="18000"/>
                </a:lnTo>
                <a:cubicBezTo>
                  <a:pt x="19105" y="18000"/>
                  <a:pt x="20000" y="18895"/>
                  <a:pt x="20000" y="20000"/>
                </a:cubicBezTo>
                <a:lnTo>
                  <a:pt x="20000" y="21000"/>
                </a:lnTo>
              </a:path>
              <a:path w="24000" h="24000" fill="none">
                <a:moveTo>
                  <a:pt x="12000" y="8000"/>
                </a:moveTo>
                <a:lnTo>
                  <a:pt x="20000" y="8000"/>
                </a:lnTo>
              </a:path>
              <a:path w="24000" h="24000" fill="none">
                <a:moveTo>
                  <a:pt x="16000" y="8000"/>
                </a:moveTo>
                <a:lnTo>
                  <a:pt x="16000" y="5000"/>
                </a:lnTo>
                <a:cubicBezTo>
                  <a:pt x="16000" y="3895"/>
                  <a:pt x="16895" y="3000"/>
                  <a:pt x="18000" y="3000"/>
                </a:cubicBezTo>
              </a:path>
              <a:path w="24000" h="24000" fill="none">
                <a:moveTo>
                  <a:pt x="15500" y="13000"/>
                </a:moveTo>
                <a:cubicBezTo>
                  <a:pt x="15500" y="13276"/>
                  <a:pt x="15724" y="13500"/>
                  <a:pt x="16000" y="13500"/>
                </a:cubicBezTo>
                <a:cubicBezTo>
                  <a:pt x="16276" y="13500"/>
                  <a:pt x="16500" y="13276"/>
                  <a:pt x="16500" y="13000"/>
                </a:cubicBezTo>
                <a:cubicBezTo>
                  <a:pt x="16500" y="12724"/>
                  <a:pt x="16276" y="12500"/>
                  <a:pt x="16000" y="12500"/>
                </a:cubicBezTo>
                <a:cubicBezTo>
                  <a:pt x="15724" y="12500"/>
                  <a:pt x="15500" y="12724"/>
                  <a:pt x="15500" y="13000"/>
                </a:cubicBezTo>
                <a:close/>
              </a:path>
              <a:path w="24000" h="24000" fill="none">
                <a:moveTo>
                  <a:pt x="17500" y="3000"/>
                </a:moveTo>
                <a:cubicBezTo>
                  <a:pt x="17500" y="3276"/>
                  <a:pt x="17724" y="3500"/>
                  <a:pt x="18000" y="3500"/>
                </a:cubicBezTo>
                <a:cubicBezTo>
                  <a:pt x="18276" y="3500"/>
                  <a:pt x="18500" y="3276"/>
                  <a:pt x="18500" y="3000"/>
                </a:cubicBezTo>
                <a:cubicBezTo>
                  <a:pt x="18500" y="2724"/>
                  <a:pt x="18276" y="2500"/>
                  <a:pt x="18000" y="2500"/>
                </a:cubicBezTo>
                <a:cubicBezTo>
                  <a:pt x="17724" y="2500"/>
                  <a:pt x="17500" y="2724"/>
                  <a:pt x="17500" y="3000"/>
                </a:cubicBezTo>
                <a:close/>
              </a:path>
              <a:path w="24000" h="24000" fill="none">
                <a:moveTo>
                  <a:pt x="19500" y="21000"/>
                </a:moveTo>
                <a:cubicBezTo>
                  <a:pt x="19500" y="21276"/>
                  <a:pt x="19724" y="21500"/>
                  <a:pt x="20000" y="21500"/>
                </a:cubicBezTo>
                <a:cubicBezTo>
                  <a:pt x="20276" y="21500"/>
                  <a:pt x="20500" y="21276"/>
                  <a:pt x="20500" y="21000"/>
                </a:cubicBezTo>
                <a:cubicBezTo>
                  <a:pt x="20500" y="20724"/>
                  <a:pt x="20276" y="20500"/>
                  <a:pt x="20000" y="20500"/>
                </a:cubicBezTo>
                <a:cubicBezTo>
                  <a:pt x="19724" y="20500"/>
                  <a:pt x="19500" y="20724"/>
                  <a:pt x="19500" y="21000"/>
                </a:cubicBezTo>
                <a:close/>
              </a:path>
              <a:path w="24000" h="24000" fill="none">
                <a:moveTo>
                  <a:pt x="19500" y="8000"/>
                </a:moveTo>
                <a:cubicBezTo>
                  <a:pt x="19500" y="8276"/>
                  <a:pt x="19724" y="8500"/>
                  <a:pt x="20000" y="8500"/>
                </a:cubicBezTo>
                <a:cubicBezTo>
                  <a:pt x="20276" y="8500"/>
                  <a:pt x="20500" y="8276"/>
                  <a:pt x="20500" y="8000"/>
                </a:cubicBezTo>
                <a:cubicBezTo>
                  <a:pt x="20500" y="7724"/>
                  <a:pt x="20276" y="7500"/>
                  <a:pt x="20000" y="7500"/>
                </a:cubicBezTo>
                <a:cubicBezTo>
                  <a:pt x="19724" y="7500"/>
                  <a:pt x="19500" y="7724"/>
                  <a:pt x="19500" y="8000"/>
                </a:cubicBezTo>
                <a:close/>
              </a:path>
            </a:pathLst>
          </a:custGeom>
          <a:noFill/>
          <a:ln w="27783" cap="rnd">
            <a:solidFill>
              <a:schemeClr val="accent6"/>
            </a:solidFill>
            <a:round/>
          </a:ln>
        </p:spPr>
      </p:sp>
      <p:sp>
        <p:nvSpPr>
          <p:cNvPr id="49" name="shape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1414" y="2670048"/>
            <a:ext cx="64008" cy="6400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0" name="text49"/>
          <p:cNvSpPr txBox="1"/>
          <p:nvPr/>
        </p:nvSpPr>
        <p:spPr>
          <a:xfrm>
            <a:off x="9267718" y="2569464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Autonomous agents</a:t>
            </a:r>
            <a:endParaRPr lang="en" sz="1350" dirty="0"/>
          </a:p>
        </p:txBody>
      </p:sp>
      <p:sp>
        <p:nvSpPr>
          <p:cNvPr id="51" name="shape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1414" y="2953512"/>
            <a:ext cx="64008" cy="6400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2" name="text51"/>
          <p:cNvSpPr txBox="1"/>
          <p:nvPr/>
        </p:nvSpPr>
        <p:spPr>
          <a:xfrm>
            <a:off x="9267718" y="2852928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Intelligent orchestration</a:t>
            </a:r>
            <a:endParaRPr lang="en" sz="1350" dirty="0"/>
          </a:p>
        </p:txBody>
      </p:sp>
      <p:sp>
        <p:nvSpPr>
          <p:cNvPr id="53" name="shape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1414" y="3236976"/>
            <a:ext cx="64008" cy="6400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4" name="text53"/>
          <p:cNvSpPr txBox="1"/>
          <p:nvPr/>
        </p:nvSpPr>
        <p:spPr>
          <a:xfrm>
            <a:off x="9267718" y="3136392"/>
            <a:ext cx="2311329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Continuous optimization</a:t>
            </a:r>
            <a:endParaRPr lang="en" sz="1350" dirty="0"/>
          </a:p>
        </p:txBody>
      </p:sp>
      <p:sp>
        <p:nvSpPr>
          <p:cNvPr id="55" name="text54"/>
          <p:cNvSpPr txBox="1"/>
          <p:nvPr/>
        </p:nvSpPr>
        <p:spPr>
          <a:xfrm>
            <a:off x="8426470" y="3529584"/>
            <a:ext cx="10058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spc="6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AI MATURITY</a:t>
            </a:r>
            <a:endParaRPr lang="en" sz="1000" dirty="0"/>
          </a:p>
        </p:txBody>
      </p:sp>
      <p:sp>
        <p:nvSpPr>
          <p:cNvPr id="56" name="shape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7174" y="3579876"/>
            <a:ext cx="100584" cy="100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7" name="shape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70054" y="3579876"/>
            <a:ext cx="100584" cy="100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8" name="shape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3026" y="3579876"/>
            <a:ext cx="100584" cy="100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59" name="shape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35814" y="3579876"/>
            <a:ext cx="100584" cy="100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0" name="shape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8694" y="3579876"/>
            <a:ext cx="100584" cy="100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61" name="text60"/>
          <p:cNvSpPr txBox="1"/>
          <p:nvPr/>
        </p:nvSpPr>
        <p:spPr>
          <a:xfrm>
            <a:off x="457200" y="4041648"/>
            <a:ext cx="173745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68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ROADMAP</a:t>
            </a:r>
            <a:endParaRPr lang="en" sz="1050" dirty="0"/>
          </a:p>
        </p:txBody>
      </p:sp>
      <p:sp>
        <p:nvSpPr>
          <p:cNvPr id="62" name="text61"/>
          <p:cNvSpPr txBox="1"/>
          <p:nvPr/>
        </p:nvSpPr>
        <p:spPr>
          <a:xfrm>
            <a:off x="2286091" y="3986784"/>
            <a:ext cx="822960" cy="402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64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2026</a:t>
            </a:r>
            <a:endParaRPr lang="en" sz="2200" dirty="0"/>
          </a:p>
        </p:txBody>
      </p:sp>
      <p:sp>
        <p:nvSpPr>
          <p:cNvPr id="63" name="text62"/>
          <p:cNvSpPr txBox="1"/>
          <p:nvPr/>
        </p:nvSpPr>
        <p:spPr>
          <a:xfrm>
            <a:off x="3127248" y="4059936"/>
            <a:ext cx="21031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Foundation</a:t>
            </a:r>
            <a:endParaRPr lang="en" sz="1350" dirty="0"/>
          </a:p>
        </p:txBody>
      </p:sp>
      <p:sp>
        <p:nvSpPr>
          <p:cNvPr id="64" name="shape6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91" y="4480560"/>
            <a:ext cx="3094695" cy="54864"/>
          </a:xfrm>
          <a:prstGeom prst="roundRect">
            <a:avLst>
              <a:gd name="adj" fmla="val 46296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65" name="text64"/>
          <p:cNvSpPr txBox="1"/>
          <p:nvPr/>
        </p:nvSpPr>
        <p:spPr>
          <a:xfrm>
            <a:off x="5435468" y="3986784"/>
            <a:ext cx="822960" cy="402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64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accent5"/>
                </a:solidFill>
                <a:latin typeface="Futura"/>
                <a:ea typeface="Futura"/>
                <a:cs typeface="Futura"/>
              </a:rPr>
              <a:t>2027</a:t>
            </a:r>
            <a:endParaRPr lang="en" sz="2200" dirty="0"/>
          </a:p>
        </p:txBody>
      </p:sp>
      <p:sp>
        <p:nvSpPr>
          <p:cNvPr id="66" name="text65"/>
          <p:cNvSpPr txBox="1"/>
          <p:nvPr/>
        </p:nvSpPr>
        <p:spPr>
          <a:xfrm>
            <a:off x="6276716" y="4059936"/>
            <a:ext cx="21031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Scale</a:t>
            </a:r>
            <a:endParaRPr lang="en" sz="1350" dirty="0"/>
          </a:p>
        </p:txBody>
      </p:sp>
      <p:sp>
        <p:nvSpPr>
          <p:cNvPr id="67" name="shape6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62991" y="4480560"/>
            <a:ext cx="3094695" cy="54864"/>
          </a:xfrm>
          <a:prstGeom prst="roundRect">
            <a:avLst>
              <a:gd name="adj" fmla="val 46296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68" name="shape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30713" y="4553712"/>
            <a:ext cx="9510" cy="1828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9" name="text68"/>
          <p:cNvSpPr txBox="1"/>
          <p:nvPr/>
        </p:nvSpPr>
        <p:spPr>
          <a:xfrm>
            <a:off x="8585027" y="3986784"/>
            <a:ext cx="822960" cy="402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64"/>
              </a:lnSpc>
              <a:spcBef>
                <a:spcPts val="0"/>
              </a:spcBef>
              <a:buNone/>
            </a:pPr>
            <a:r>
              <a:rPr lang="en" sz="2200" b="1" i="0" dirty="0">
                <a:solidFill>
                  <a:schemeClr val="accent6"/>
                </a:solidFill>
                <a:latin typeface="Futura"/>
                <a:ea typeface="Futura"/>
                <a:cs typeface="Futura"/>
              </a:rPr>
              <a:t>2028</a:t>
            </a:r>
            <a:endParaRPr lang="en" sz="2200" dirty="0"/>
          </a:p>
        </p:txBody>
      </p:sp>
      <p:sp>
        <p:nvSpPr>
          <p:cNvPr id="70" name="text69"/>
          <p:cNvSpPr txBox="1"/>
          <p:nvPr/>
        </p:nvSpPr>
        <p:spPr>
          <a:xfrm>
            <a:off x="9426275" y="4059936"/>
            <a:ext cx="21031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55"/>
              </a:lnSpc>
              <a:spcBef>
                <a:spcPts val="0"/>
              </a:spcBef>
              <a:buNone/>
            </a:pPr>
            <a:r>
              <a:rPr lang="en" sz="135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Autonomy</a:t>
            </a:r>
            <a:endParaRPr lang="en" sz="1350" dirty="0"/>
          </a:p>
        </p:txBody>
      </p:sp>
      <p:sp>
        <p:nvSpPr>
          <p:cNvPr id="71" name="shape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12368" y="4480560"/>
            <a:ext cx="3094695" cy="54864"/>
          </a:xfrm>
          <a:prstGeom prst="roundRect">
            <a:avLst>
              <a:gd name="adj" fmla="val 46296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72" name="shape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80272" y="4553712"/>
            <a:ext cx="9510" cy="1828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3" name="text72"/>
          <p:cNvSpPr txBox="1"/>
          <p:nvPr/>
        </p:nvSpPr>
        <p:spPr>
          <a:xfrm>
            <a:off x="457200" y="4663440"/>
            <a:ext cx="17830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Data &amp; platform</a:t>
            </a:r>
            <a:endParaRPr lang="en" sz="1250" dirty="0"/>
          </a:p>
        </p:txBody>
      </p:sp>
      <p:sp>
        <p:nvSpPr>
          <p:cNvPr id="74" name="row73-surface"/>
          <p:cNvSpPr/>
          <p:nvPr/>
        </p:nvSpPr>
        <p:spPr>
          <a:xfrm>
            <a:off x="2313432" y="4681728"/>
            <a:ext cx="3881994" cy="25603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5" name="text74"/>
          <p:cNvSpPr txBox="1"/>
          <p:nvPr/>
        </p:nvSpPr>
        <p:spPr>
          <a:xfrm>
            <a:off x="2465771" y="4726442"/>
            <a:ext cx="3577224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bg1"/>
                </a:solidFill>
                <a:latin typeface="Gill Sans"/>
                <a:ea typeface="Gill Sans"/>
                <a:cs typeface="Gill Sans"/>
              </a:rPr>
              <a:t>Unified data layer  ·  AI platform  ·  governance</a:t>
            </a:r>
            <a:endParaRPr lang="en" sz="1050" dirty="0"/>
          </a:p>
        </p:txBody>
      </p:sp>
      <p:sp>
        <p:nvSpPr>
          <p:cNvPr id="76" name="text75"/>
          <p:cNvSpPr txBox="1"/>
          <p:nvPr/>
        </p:nvSpPr>
        <p:spPr>
          <a:xfrm>
            <a:off x="457200" y="5010912"/>
            <a:ext cx="17830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Copilots</a:t>
            </a:r>
            <a:endParaRPr lang="en" sz="1250" dirty="0"/>
          </a:p>
        </p:txBody>
      </p:sp>
      <p:sp>
        <p:nvSpPr>
          <p:cNvPr id="77" name="row76-surface"/>
          <p:cNvSpPr/>
          <p:nvPr/>
        </p:nvSpPr>
        <p:spPr>
          <a:xfrm>
            <a:off x="3888212" y="5029200"/>
            <a:ext cx="4669384" cy="2560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78" name="text77"/>
          <p:cNvSpPr txBox="1"/>
          <p:nvPr/>
        </p:nvSpPr>
        <p:spPr>
          <a:xfrm>
            <a:off x="4040642" y="5073914"/>
            <a:ext cx="4364614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bg1"/>
                </a:solidFill>
                <a:latin typeface="Gill Sans"/>
                <a:ea typeface="Gill Sans"/>
                <a:cs typeface="Gill Sans"/>
              </a:rPr>
              <a:t>Copilots in every function  ·  connected knowledge</a:t>
            </a:r>
            <a:endParaRPr lang="en" sz="1050" dirty="0"/>
          </a:p>
        </p:txBody>
      </p:sp>
      <p:sp>
        <p:nvSpPr>
          <p:cNvPr id="79" name="text78"/>
          <p:cNvSpPr txBox="1"/>
          <p:nvPr/>
        </p:nvSpPr>
        <p:spPr>
          <a:xfrm>
            <a:off x="457200" y="5358384"/>
            <a:ext cx="17830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Agents</a:t>
            </a:r>
            <a:endParaRPr lang="en" sz="1250" dirty="0"/>
          </a:p>
        </p:txBody>
      </p:sp>
      <p:sp>
        <p:nvSpPr>
          <p:cNvPr id="80" name="row79-surface"/>
          <p:cNvSpPr/>
          <p:nvPr/>
        </p:nvSpPr>
        <p:spPr>
          <a:xfrm>
            <a:off x="7037680" y="5376763"/>
            <a:ext cx="4669384" cy="25603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81" name="text80"/>
          <p:cNvSpPr txBox="1"/>
          <p:nvPr/>
        </p:nvSpPr>
        <p:spPr>
          <a:xfrm>
            <a:off x="7190110" y="5421386"/>
            <a:ext cx="4364614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bg1"/>
                </a:solidFill>
                <a:latin typeface="Gill Sans"/>
                <a:ea typeface="Gill Sans"/>
                <a:cs typeface="Gill Sans"/>
              </a:rPr>
              <a:t>Autonomous agents  ·  intelligent orchestration</a:t>
            </a:r>
            <a:endParaRPr lang="en" sz="1050" dirty="0"/>
          </a:p>
        </p:txBody>
      </p:sp>
      <p:sp>
        <p:nvSpPr>
          <p:cNvPr id="82" name="text81"/>
          <p:cNvSpPr txBox="1"/>
          <p:nvPr/>
        </p:nvSpPr>
        <p:spPr>
          <a:xfrm>
            <a:off x="457200" y="5705856"/>
            <a:ext cx="17830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People &amp; operating model</a:t>
            </a:r>
            <a:endParaRPr lang="en" sz="1250" dirty="0"/>
          </a:p>
        </p:txBody>
      </p:sp>
      <p:sp>
        <p:nvSpPr>
          <p:cNvPr id="83" name="row82-surface"/>
          <p:cNvSpPr/>
          <p:nvPr/>
        </p:nvSpPr>
        <p:spPr>
          <a:xfrm>
            <a:off x="2313432" y="5724144"/>
            <a:ext cx="9393631" cy="256032"/>
          </a:xfrm>
          <a:prstGeom prst="roundRect">
            <a:avLst>
              <a:gd name="adj" fmla="val 50000"/>
            </a:avLst>
          </a:prstGeom>
          <a:solidFill>
            <a:srgbClr val="E6EBF2"/>
          </a:solidFill>
          <a:ln>
            <a:noFill/>
          </a:ln>
        </p:spPr>
      </p:sp>
      <p:sp>
        <p:nvSpPr>
          <p:cNvPr id="84" name="text83"/>
          <p:cNvSpPr txBox="1"/>
          <p:nvPr/>
        </p:nvSpPr>
        <p:spPr>
          <a:xfrm>
            <a:off x="2465771" y="5768767"/>
            <a:ext cx="9088862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Upskilling   ·   new AI-native roles   ·   continuous optimization</a:t>
            </a:r>
            <a:endParaRPr lang="en" sz="1050" dirty="0"/>
          </a:p>
        </p:txBody>
      </p:sp>
      <p:sp>
        <p:nvSpPr>
          <p:cNvPr id="85" name="text84"/>
          <p:cNvSpPr txBox="1"/>
          <p:nvPr/>
        </p:nvSpPr>
        <p:spPr>
          <a:xfrm>
            <a:off x="457200" y="6053328"/>
            <a:ext cx="17830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buNone/>
            </a:pPr>
            <a:r>
              <a:rPr lang="en" sz="1250" b="0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Milestones</a:t>
            </a:r>
            <a:endParaRPr lang="en" sz="1250" dirty="0"/>
          </a:p>
        </p:txBody>
      </p:sp>
      <p:sp>
        <p:nvSpPr>
          <p:cNvPr id="86" name="shape8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56025" y="4553712"/>
            <a:ext cx="9510" cy="1536192"/>
          </a:xfrm>
          <a:prstGeom prst="rect">
            <a:avLst/>
          </a:prstGeom>
          <a:solidFill>
            <a:srgbClr val="C98A0B">
              <a:alpha val="60000"/>
            </a:srgbClr>
          </a:solidFill>
          <a:ln>
            <a:noFill/>
          </a:ln>
        </p:spPr>
      </p:sp>
      <p:sp>
        <p:nvSpPr>
          <p:cNvPr id="87" name="shape8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8484" y="6117336"/>
            <a:ext cx="164592" cy="164592"/>
          </a:xfrm>
          <a:prstGeom prst="diamond">
            <a:avLst/>
          </a:prstGeom>
          <a:solidFill>
            <a:srgbClr val="C98A0B"/>
          </a:solidFill>
          <a:ln>
            <a:noFill/>
          </a:ln>
        </p:spPr>
      </p:sp>
      <p:sp>
        <p:nvSpPr>
          <p:cNvPr id="88" name="text87"/>
          <p:cNvSpPr txBox="1"/>
          <p:nvPr/>
        </p:nvSpPr>
        <p:spPr>
          <a:xfrm>
            <a:off x="3988796" y="6071616"/>
            <a:ext cx="21031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AI platform live</a:t>
            </a:r>
            <a:endParaRPr lang="en" sz="1050" dirty="0"/>
          </a:p>
        </p:txBody>
      </p:sp>
      <p:sp>
        <p:nvSpPr>
          <p:cNvPr id="89" name="shape8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05493" y="4553712"/>
            <a:ext cx="9510" cy="1536192"/>
          </a:xfrm>
          <a:prstGeom prst="rect">
            <a:avLst/>
          </a:prstGeom>
          <a:solidFill>
            <a:srgbClr val="C98A0B">
              <a:alpha val="60000"/>
            </a:srgbClr>
          </a:solidFill>
          <a:ln>
            <a:noFill/>
          </a:ln>
        </p:spPr>
      </p:sp>
      <p:sp>
        <p:nvSpPr>
          <p:cNvPr id="90" name="shape8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28043" y="6117336"/>
            <a:ext cx="164592" cy="164592"/>
          </a:xfrm>
          <a:prstGeom prst="diamond">
            <a:avLst/>
          </a:prstGeom>
          <a:solidFill>
            <a:srgbClr val="C98A0B"/>
          </a:solidFill>
          <a:ln>
            <a:noFill/>
          </a:ln>
        </p:spPr>
      </p:sp>
      <p:sp>
        <p:nvSpPr>
          <p:cNvPr id="91" name="text90"/>
          <p:cNvSpPr txBox="1"/>
          <p:nvPr/>
        </p:nvSpPr>
        <p:spPr>
          <a:xfrm>
            <a:off x="7138264" y="6071616"/>
            <a:ext cx="21031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Copilots in every team</a:t>
            </a:r>
            <a:endParaRPr lang="en" sz="1050" dirty="0"/>
          </a:p>
        </p:txBody>
      </p:sp>
      <p:sp>
        <p:nvSpPr>
          <p:cNvPr id="92" name="shape9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67662" y="4553712"/>
            <a:ext cx="9510" cy="1536192"/>
          </a:xfrm>
          <a:prstGeom prst="rect">
            <a:avLst/>
          </a:prstGeom>
          <a:solidFill>
            <a:srgbClr val="C98A0B">
              <a:alpha val="60000"/>
            </a:srgbClr>
          </a:solidFill>
          <a:ln>
            <a:noFill/>
          </a:ln>
        </p:spPr>
      </p:sp>
      <p:sp>
        <p:nvSpPr>
          <p:cNvPr id="93" name="shape9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0121" y="6117336"/>
            <a:ext cx="164592" cy="164592"/>
          </a:xfrm>
          <a:prstGeom prst="diamond">
            <a:avLst/>
          </a:prstGeom>
          <a:solidFill>
            <a:srgbClr val="C98A0B"/>
          </a:solidFill>
          <a:ln>
            <a:noFill/>
          </a:ln>
        </p:spPr>
      </p:sp>
      <p:sp>
        <p:nvSpPr>
          <p:cNvPr id="94" name="text93"/>
          <p:cNvSpPr txBox="1"/>
          <p:nvPr/>
        </p:nvSpPr>
        <p:spPr>
          <a:xfrm>
            <a:off x="9500433" y="6071616"/>
            <a:ext cx="21031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First autonomous workflows</a:t>
            </a:r>
            <a:endParaRPr lang="en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iagnos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TRANSFORMATION STRATEGY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Start where the workflow breaks.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Connect knowledge and assign ownership before increasing autonomy.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From Manual to AI-Native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02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404872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78"/>
              </a:lnSpc>
              <a:spcBef>
                <a:spcPts val="0"/>
              </a:spcBef>
              <a:buNone/>
            </a:pPr>
            <a:r>
              <a:rPr lang="en" sz="21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Fragmented tools</a:t>
            </a:r>
            <a:endParaRPr lang="en" sz="2100" dirty="0"/>
          </a:p>
        </p:txBody>
      </p:sp>
      <p:sp>
        <p:nvSpPr>
          <p:cNvPr id="9" name="text8"/>
          <p:cNvSpPr txBox="1"/>
          <p:nvPr/>
        </p:nvSpPr>
        <p:spPr>
          <a:xfrm>
            <a:off x="3886291" y="2404872"/>
            <a:ext cx="420624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People rebuild context at every handoff.</a:t>
            </a:r>
            <a:endParaRPr lang="en" sz="1600" dirty="0"/>
          </a:p>
        </p:txBody>
      </p:sp>
      <p:sp>
        <p:nvSpPr>
          <p:cNvPr id="10" name="shape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2478024"/>
            <a:ext cx="219456" cy="24688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text10"/>
          <p:cNvSpPr txBox="1"/>
          <p:nvPr/>
        </p:nvSpPr>
        <p:spPr>
          <a:xfrm>
            <a:off x="8823960" y="2404872"/>
            <a:ext cx="2907792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Connect knowledge</a:t>
            </a:r>
            <a:endParaRPr lang="en" sz="1900" dirty="0"/>
          </a:p>
        </p:txBody>
      </p:sp>
      <p:sp>
        <p:nvSpPr>
          <p:cNvPr id="12" name="text11"/>
          <p:cNvSpPr txBox="1"/>
          <p:nvPr/>
        </p:nvSpPr>
        <p:spPr>
          <a:xfrm>
            <a:off x="457200" y="3392424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78"/>
              </a:lnSpc>
              <a:spcBef>
                <a:spcPts val="0"/>
              </a:spcBef>
              <a:buNone/>
            </a:pPr>
            <a:r>
              <a:rPr lang="en" sz="21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Repetitive work</a:t>
            </a:r>
            <a:endParaRPr lang="en" sz="2100" dirty="0"/>
          </a:p>
        </p:txBody>
      </p:sp>
      <p:sp>
        <p:nvSpPr>
          <p:cNvPr id="13" name="text12"/>
          <p:cNvSpPr txBox="1"/>
          <p:nvPr/>
        </p:nvSpPr>
        <p:spPr>
          <a:xfrm>
            <a:off x="3886291" y="3392424"/>
            <a:ext cx="420624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Teams spend capacity copying and routing.</a:t>
            </a:r>
            <a:endParaRPr lang="en" sz="1600" dirty="0"/>
          </a:p>
        </p:txBody>
      </p:sp>
      <p:sp>
        <p:nvSpPr>
          <p:cNvPr id="14" name="shape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3465576"/>
            <a:ext cx="219456" cy="24688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8823960" y="3392424"/>
            <a:ext cx="2907792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Automate handoffs</a:t>
            </a:r>
            <a:endParaRPr lang="en" sz="1900" dirty="0"/>
          </a:p>
        </p:txBody>
      </p:sp>
      <p:sp>
        <p:nvSpPr>
          <p:cNvPr id="16" name="text15"/>
          <p:cNvSpPr txBox="1"/>
          <p:nvPr/>
        </p:nvSpPr>
        <p:spPr>
          <a:xfrm>
            <a:off x="457200" y="4379976"/>
            <a:ext cx="32004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478"/>
              </a:lnSpc>
              <a:spcBef>
                <a:spcPts val="0"/>
              </a:spcBef>
              <a:buNone/>
            </a:pPr>
            <a:r>
              <a:rPr lang="en" sz="21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Slow decisions</a:t>
            </a:r>
            <a:endParaRPr lang="en" sz="2100" dirty="0"/>
          </a:p>
        </p:txBody>
      </p:sp>
      <p:sp>
        <p:nvSpPr>
          <p:cNvPr id="17" name="text16"/>
          <p:cNvSpPr txBox="1"/>
          <p:nvPr/>
        </p:nvSpPr>
        <p:spPr>
          <a:xfrm>
            <a:off x="3886291" y="4379976"/>
            <a:ext cx="420624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Evidence arrives after the decision window.</a:t>
            </a:r>
            <a:endParaRPr lang="en" sz="1600" dirty="0"/>
          </a:p>
        </p:txBody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4453128"/>
            <a:ext cx="219456" cy="24688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8823960" y="4379976"/>
            <a:ext cx="2907792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Surface insights</a:t>
            </a:r>
            <a:endParaRPr lang="en" sz="1900" dirty="0"/>
          </a:p>
        </p:txBody>
      </p:sp>
      <p:sp>
        <p:nvSpPr>
          <p:cNvPr id="20" name="free19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1" name="text20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Choose a high-volume workflow with a measurable outcome and an accountable owner.</a:t>
            </a:r>
            <a:endParaRPr lang="en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perating-mod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TRANSFORMATION STRATEGY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Autonomy grows inside a clear operating model.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People own outcomes; agents execute within policy; the platform supplies context and control.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From Manual to AI-Native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03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377440"/>
            <a:ext cx="3630168" cy="2560320"/>
          </a:xfrm>
          <a:prstGeom prst="roundRect">
            <a:avLst>
              <a:gd name="adj" fmla="val 496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713232" y="2633472"/>
            <a:ext cx="31181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People</a:t>
            </a:r>
            <a:endParaRPr lang="en" sz="2400" dirty="0"/>
          </a:p>
        </p:txBody>
      </p:sp>
      <p:sp>
        <p:nvSpPr>
          <p:cNvPr id="10" name="text9"/>
          <p:cNvSpPr txBox="1"/>
          <p:nvPr/>
        </p:nvSpPr>
        <p:spPr>
          <a:xfrm>
            <a:off x="713232" y="3328416"/>
            <a:ext cx="3118104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80"/>
              </a:lnSpc>
              <a:spcBef>
                <a:spcPts val="0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Outcome ownership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Exception review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Workflow design</a:t>
            </a:r>
            <a:endParaRPr lang="en" sz="1700" dirty="0"/>
          </a:p>
        </p:txBody>
      </p:sp>
      <p:sp>
        <p:nvSpPr>
          <p:cNvPr id="11" name="free10-surface"/>
          <p:cNvSpPr/>
          <p:nvPr/>
        </p:nvSpPr>
        <p:spPr>
          <a:xfrm>
            <a:off x="4279392" y="2377440"/>
            <a:ext cx="3630168" cy="2560320"/>
          </a:xfrm>
          <a:prstGeom prst="roundRect">
            <a:avLst>
              <a:gd name="adj" fmla="val 496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2" name="text11"/>
          <p:cNvSpPr txBox="1"/>
          <p:nvPr/>
        </p:nvSpPr>
        <p:spPr>
          <a:xfrm>
            <a:off x="4535424" y="2633472"/>
            <a:ext cx="31181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Agents</a:t>
            </a:r>
            <a:endParaRPr lang="en" sz="2400" dirty="0"/>
          </a:p>
        </p:txBody>
      </p:sp>
      <p:sp>
        <p:nvSpPr>
          <p:cNvPr id="13" name="text12"/>
          <p:cNvSpPr txBox="1"/>
          <p:nvPr/>
        </p:nvSpPr>
        <p:spPr>
          <a:xfrm>
            <a:off x="4535424" y="3328416"/>
            <a:ext cx="3118104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80"/>
              </a:lnSpc>
              <a:spcBef>
                <a:spcPts val="0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Bounded execution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Context-aware actions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Traceable handoffs</a:t>
            </a:r>
            <a:endParaRPr lang="en" sz="1700" dirty="0"/>
          </a:p>
        </p:txBody>
      </p:sp>
      <p:sp>
        <p:nvSpPr>
          <p:cNvPr id="14" name="free13-surface"/>
          <p:cNvSpPr/>
          <p:nvPr/>
        </p:nvSpPr>
        <p:spPr>
          <a:xfrm>
            <a:off x="8101584" y="2377440"/>
            <a:ext cx="3630168" cy="2560320"/>
          </a:xfrm>
          <a:prstGeom prst="roundRect">
            <a:avLst>
              <a:gd name="adj" fmla="val 496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8357616" y="2633472"/>
            <a:ext cx="31181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Platform</a:t>
            </a:r>
            <a:endParaRPr lang="en" sz="2400" dirty="0"/>
          </a:p>
        </p:txBody>
      </p:sp>
      <p:sp>
        <p:nvSpPr>
          <p:cNvPr id="16" name="text15"/>
          <p:cNvSpPr txBox="1"/>
          <p:nvPr/>
        </p:nvSpPr>
        <p:spPr>
          <a:xfrm>
            <a:off x="8357616" y="3328416"/>
            <a:ext cx="3118104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80"/>
              </a:lnSpc>
              <a:spcBef>
                <a:spcPts val="0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Connected knowledge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Identity and policy</a:t>
            </a:r>
            <a:endParaRPr lang="en" sz="1700" dirty="0"/>
          </a:p>
          <a:p>
            <a:pPr algn="l">
              <a:lnSpc>
                <a:spcPts val="2380"/>
              </a:lnSpc>
              <a:spcBef>
                <a:spcPts val="595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Evaluation and telemetry</a:t>
            </a:r>
            <a:endParaRPr lang="en" sz="1700" dirty="0"/>
          </a:p>
        </p:txBody>
      </p:sp>
      <p:sp>
        <p:nvSpPr>
          <p:cNvPr id="17" name="free16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8" name="text17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Expand permissions only when evaluations and operational evidence justify the next level.</a:t>
            </a:r>
            <a:endParaRPr lang="en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oadma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TRANSFORMATION STRATEGY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Three years. Three gates. Evidence at every step.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Foundation in 2026, scale in 2027, autonomy in 2028.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From Manual to AI-Native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04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331720"/>
            <a:ext cx="363016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2026</a:t>
            </a:r>
            <a:endParaRPr lang="en" sz="4400" dirty="0"/>
          </a:p>
        </p:txBody>
      </p:sp>
      <p:sp>
        <p:nvSpPr>
          <p:cNvPr id="9" name="shape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17865"/>
            <a:ext cx="3630168" cy="38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0" name="text9"/>
          <p:cNvSpPr txBox="1"/>
          <p:nvPr/>
        </p:nvSpPr>
        <p:spPr>
          <a:xfrm>
            <a:off x="457200" y="3474811"/>
            <a:ext cx="36301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714"/>
              </a:lnSpc>
              <a:spcBef>
                <a:spcPts val="0"/>
              </a:spcBef>
              <a:buNone/>
            </a:pPr>
            <a:r>
              <a:rPr lang="en" sz="23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Foundation</a:t>
            </a:r>
            <a:endParaRPr lang="en" sz="2300" dirty="0"/>
          </a:p>
        </p:txBody>
      </p:sp>
      <p:sp>
        <p:nvSpPr>
          <p:cNvPr id="11" name="text10"/>
          <p:cNvSpPr txBox="1"/>
          <p:nvPr/>
        </p:nvSpPr>
        <p:spPr>
          <a:xfrm>
            <a:off x="457200" y="4096512"/>
            <a:ext cx="3630168" cy="114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Connect knowledge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Set identity and policy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Pilot two workflows</a:t>
            </a:r>
            <a:endParaRPr lang="en" sz="1600" dirty="0"/>
          </a:p>
        </p:txBody>
      </p:sp>
      <p:sp>
        <p:nvSpPr>
          <p:cNvPr id="12" name="text11"/>
          <p:cNvSpPr txBox="1"/>
          <p:nvPr/>
        </p:nvSpPr>
        <p:spPr>
          <a:xfrm>
            <a:off x="457200" y="5477256"/>
            <a:ext cx="363016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Gate: reliable first value</a:t>
            </a:r>
            <a:endParaRPr lang="en" sz="1200" dirty="0"/>
          </a:p>
        </p:txBody>
      </p:sp>
      <p:sp>
        <p:nvSpPr>
          <p:cNvPr id="13" name="text12"/>
          <p:cNvSpPr txBox="1"/>
          <p:nvPr/>
        </p:nvSpPr>
        <p:spPr>
          <a:xfrm>
            <a:off x="4279392" y="2331720"/>
            <a:ext cx="363016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2027</a:t>
            </a:r>
            <a:endParaRPr lang="en" sz="4400" dirty="0"/>
          </a:p>
        </p:txBody>
      </p:sp>
      <p:sp>
        <p:nvSpPr>
          <p:cNvPr id="14" name="shape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79392" y="3217865"/>
            <a:ext cx="3630168" cy="38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4279392" y="3474811"/>
            <a:ext cx="36301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714"/>
              </a:lnSpc>
              <a:spcBef>
                <a:spcPts val="0"/>
              </a:spcBef>
              <a:buNone/>
            </a:pPr>
            <a:r>
              <a:rPr lang="en" sz="23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Scale</a:t>
            </a:r>
            <a:endParaRPr lang="en" sz="2300" dirty="0"/>
          </a:p>
        </p:txBody>
      </p:sp>
      <p:sp>
        <p:nvSpPr>
          <p:cNvPr id="16" name="text15"/>
          <p:cNvSpPr txBox="1"/>
          <p:nvPr/>
        </p:nvSpPr>
        <p:spPr>
          <a:xfrm>
            <a:off x="4279392" y="4096512"/>
            <a:ext cx="3630168" cy="114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Roll out team copilots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Automate cross-team flows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Measure adoption and ROI</a:t>
            </a:r>
            <a:endParaRPr lang="en" sz="1600" dirty="0"/>
          </a:p>
        </p:txBody>
      </p:sp>
      <p:sp>
        <p:nvSpPr>
          <p:cNvPr id="17" name="text16"/>
          <p:cNvSpPr txBox="1"/>
          <p:nvPr/>
        </p:nvSpPr>
        <p:spPr>
          <a:xfrm>
            <a:off x="4279392" y="5477256"/>
            <a:ext cx="363016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Gate: repeatable outcomes</a:t>
            </a:r>
            <a:endParaRPr lang="en" sz="1200" dirty="0"/>
          </a:p>
        </p:txBody>
      </p:sp>
      <p:sp>
        <p:nvSpPr>
          <p:cNvPr id="18" name="text17"/>
          <p:cNvSpPr txBox="1"/>
          <p:nvPr/>
        </p:nvSpPr>
        <p:spPr>
          <a:xfrm>
            <a:off x="8101584" y="2331720"/>
            <a:ext cx="363016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2028</a:t>
            </a:r>
            <a:endParaRPr lang="en" sz="4400" dirty="0"/>
          </a:p>
        </p:txBody>
      </p:sp>
      <p:sp>
        <p:nvSpPr>
          <p:cNvPr id="19" name="shape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1584" y="3217865"/>
            <a:ext cx="3630168" cy="38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" name="text19"/>
          <p:cNvSpPr txBox="1"/>
          <p:nvPr/>
        </p:nvSpPr>
        <p:spPr>
          <a:xfrm>
            <a:off x="8101584" y="3474811"/>
            <a:ext cx="363016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714"/>
              </a:lnSpc>
              <a:spcBef>
                <a:spcPts val="0"/>
              </a:spcBef>
              <a:buNone/>
            </a:pPr>
            <a:r>
              <a:rPr lang="en" sz="23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Autonomy</a:t>
            </a:r>
            <a:endParaRPr lang="en" sz="2300" dirty="0"/>
          </a:p>
        </p:txBody>
      </p:sp>
      <p:sp>
        <p:nvSpPr>
          <p:cNvPr id="21" name="text20"/>
          <p:cNvSpPr txBox="1"/>
          <p:nvPr/>
        </p:nvSpPr>
        <p:spPr>
          <a:xfrm>
            <a:off x="8101584" y="4096512"/>
            <a:ext cx="3630168" cy="114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Deploy bounded agents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Orchestrate end-to-end flows</a:t>
            </a:r>
            <a:endParaRPr lang="en" sz="1600" dirty="0"/>
          </a:p>
          <a:p>
            <a:pPr algn="l">
              <a:lnSpc>
                <a:spcPts val="2080"/>
              </a:lnSpc>
              <a:spcBef>
                <a:spcPts val="56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Optimize continuously</a:t>
            </a:r>
            <a:endParaRPr lang="en" sz="1600" dirty="0"/>
          </a:p>
        </p:txBody>
      </p:sp>
      <p:sp>
        <p:nvSpPr>
          <p:cNvPr id="22" name="text21"/>
          <p:cNvSpPr txBox="1"/>
          <p:nvPr/>
        </p:nvSpPr>
        <p:spPr>
          <a:xfrm>
            <a:off x="8101584" y="5477256"/>
            <a:ext cx="363016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Gate: controlled autonomy</a:t>
            </a:r>
            <a:endParaRPr lang="en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nvest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Gill Sans"/>
                <a:ea typeface="Gill Sans"/>
                <a:cs typeface="Gill Sans"/>
              </a:rPr>
              <a:t>TRANSFORMATION STRATEGY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Fund the foundation. Measure the transformation.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Release investment in stages, with explicit evidence for each expansion.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From Manual to AI-Native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05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386584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2</a:t>
            </a:r>
            <a:endParaRPr lang="en" sz="440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3227832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Pilot workflows</a:t>
            </a:r>
            <a:endParaRPr lang="en" sz="1800" dirty="0"/>
          </a:p>
        </p:txBody>
      </p:sp>
      <p:sp>
        <p:nvSpPr>
          <p:cNvPr id="10" name="text9"/>
          <p:cNvSpPr txBox="1"/>
          <p:nvPr/>
        </p:nvSpPr>
        <p:spPr>
          <a:xfrm>
            <a:off x="457200" y="3666744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Named owners and documented baselines</a:t>
            </a:r>
            <a:endParaRPr lang="en" sz="1300" dirty="0"/>
          </a:p>
        </p:txBody>
      </p:sp>
      <p:sp>
        <p:nvSpPr>
          <p:cNvPr id="11" name="text10"/>
          <p:cNvSpPr txBox="1"/>
          <p:nvPr/>
        </p:nvSpPr>
        <p:spPr>
          <a:xfrm>
            <a:off x="4343400" y="2386584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90 days</a:t>
            </a:r>
            <a:endParaRPr lang="en" sz="4400" dirty="0"/>
          </a:p>
        </p:txBody>
      </p:sp>
      <p:sp>
        <p:nvSpPr>
          <p:cNvPr id="12" name="text11"/>
          <p:cNvSpPr txBox="1"/>
          <p:nvPr/>
        </p:nvSpPr>
        <p:spPr>
          <a:xfrm>
            <a:off x="4343400" y="3227832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First evidence gate</a:t>
            </a:r>
            <a:endParaRPr lang="en" sz="1800" dirty="0"/>
          </a:p>
        </p:txBody>
      </p:sp>
      <p:sp>
        <p:nvSpPr>
          <p:cNvPr id="13" name="text12"/>
          <p:cNvSpPr txBox="1"/>
          <p:nvPr/>
        </p:nvSpPr>
        <p:spPr>
          <a:xfrm>
            <a:off x="4343400" y="3666744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Value, adoption and quality measured</a:t>
            </a:r>
            <a:endParaRPr lang="en" sz="1300" dirty="0"/>
          </a:p>
        </p:txBody>
      </p:sp>
      <p:sp>
        <p:nvSpPr>
          <p:cNvPr id="14" name="text13"/>
          <p:cNvSpPr txBox="1"/>
          <p:nvPr/>
        </p:nvSpPr>
        <p:spPr>
          <a:xfrm>
            <a:off x="8229600" y="2386584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3</a:t>
            </a:r>
            <a:endParaRPr lang="en" sz="4400" dirty="0"/>
          </a:p>
        </p:txBody>
      </p:sp>
      <p:sp>
        <p:nvSpPr>
          <p:cNvPr id="15" name="text14"/>
          <p:cNvSpPr txBox="1"/>
          <p:nvPr/>
        </p:nvSpPr>
        <p:spPr>
          <a:xfrm>
            <a:off x="8229600" y="3227832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Futura"/>
                <a:ea typeface="Futura"/>
                <a:cs typeface="Futura"/>
              </a:rPr>
              <a:t>Success measures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8229600" y="3666744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Gill Sans"/>
                <a:ea typeface="Gill Sans"/>
                <a:cs typeface="Gill Sans"/>
              </a:rPr>
              <a:t>Time saved, cycle time and error rate</a:t>
            </a:r>
            <a:endParaRPr lang="en" sz="1300" dirty="0"/>
          </a:p>
        </p:txBody>
      </p:sp>
      <p:sp>
        <p:nvSpPr>
          <p:cNvPr id="17" name="free16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8" name="text17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794"/>
              </a:lnSpc>
              <a:spcBef>
                <a:spcPts val="0"/>
              </a:spcBef>
              <a:buNone/>
            </a:pPr>
            <a:r>
              <a:rPr lang="en" sz="1521" b="1" i="0" dirty="0">
                <a:solidFill>
                  <a:schemeClr val="accent1"/>
                </a:solidFill>
                <a:latin typeface="Futura"/>
                <a:ea typeface="Futura"/>
                <a:cs typeface="Futura"/>
              </a:rPr>
              <a:t>Approve the foundation phase: knowledge, governance and two measurable workflow pilots.</a:t>
            </a:r>
            <a:endParaRPr lang="en" sz="15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om Manual to AI-Native">
  <a:themeElements>
    <a:clrScheme name="From Manual to AI-Native">
      <a:dk1>
        <a:srgbClr val="1F2933"/>
      </a:dk1>
      <a:lt1>
        <a:srgbClr val="FFFFFF"/>
      </a:lt1>
      <a:dk2>
        <a:srgbClr val="56606C"/>
      </a:dk2>
      <a:lt2>
        <a:srgbClr val="E7F4F5"/>
      </a:lt2>
      <a:accent1>
        <a:srgbClr val="0F7C86"/>
      </a:accent1>
      <a:accent2>
        <a:srgbClr val="DDE2E8"/>
      </a:accent2>
      <a:accent3>
        <a:srgbClr val="5F6E84"/>
      </a:accent3>
      <a:accent4>
        <a:srgbClr val="F1F3F6"/>
      </a:accent4>
      <a:accent5>
        <a:srgbClr val="1F5F9E"/>
      </a:accent5>
      <a:accent6>
        <a:srgbClr val="1E3A8A"/>
      </a:accent6>
      <a:hlink>
        <a:srgbClr val="0F7C86"/>
      </a:hlink>
      <a:folHlink>
        <a:srgbClr val="56606C"/>
      </a:folHlink>
    </a:clrScheme>
    <a:fontScheme name="From Manual to AI-Native">
      <a:majorFont>
        <a:latin typeface="Futura"/>
        <a:ea typeface=""/>
        <a:cs typeface=""/>
      </a:majorFont>
      <a:minorFont>
        <a:latin typeface="Gill Sans"/>
        <a:ea typeface=""/>
        <a:cs typeface=""/>
      </a:minorFont>
    </a:fontScheme>
    <a:fmtScheme name="From Manual to AI-Native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5futureSoft">
      <a:srgbClr val="EAEFFA"/>
    </a:custClr>
    <a:custClr name="s5lane">
      <a:srgbClr val="E6EBF2"/>
    </a:custClr>
    <a:custClr name="s5gold">
      <a:srgbClr val="C98A0B"/>
    </a:custClr>
  </a:custClrLst>
</a:theme>
</file>

<file path=ppt/theme/theme2.xml><?xml version="1.0" encoding="utf-8"?>
<a:theme xmlns:a="http://schemas.openxmlformats.org/drawingml/2006/main" name="Notes">
  <a:themeElements>
    <a:clrScheme name="Notes">
      <a:dk1>
        <a:srgbClr val="1F2933"/>
      </a:dk1>
      <a:lt1>
        <a:srgbClr val="FFFFFF"/>
      </a:lt1>
      <a:dk2>
        <a:srgbClr val="56606C"/>
      </a:dk2>
      <a:lt2>
        <a:srgbClr val="E7F4F5"/>
      </a:lt2>
      <a:accent1>
        <a:srgbClr val="0F7C86"/>
      </a:accent1>
      <a:accent2>
        <a:srgbClr val="DDE2E8"/>
      </a:accent2>
      <a:accent3>
        <a:srgbClr val="5F6E84"/>
      </a:accent3>
      <a:accent4>
        <a:srgbClr val="F1F3F6"/>
      </a:accent4>
      <a:accent5>
        <a:srgbClr val="1F5F9E"/>
      </a:accent5>
      <a:accent6>
        <a:srgbClr val="1E3A8A"/>
      </a:accent6>
      <a:hlink>
        <a:srgbClr val="0F7C86"/>
      </a:hlink>
      <a:folHlink>
        <a:srgbClr val="56606C"/>
      </a:folHlink>
    </a:clrScheme>
    <a:fontScheme name="Notes">
      <a:majorFont>
        <a:latin typeface="Futura"/>
        <a:ea typeface=""/>
        <a:cs typeface=""/>
      </a:majorFont>
      <a:minorFont>
        <a:latin typeface="Gill Sans"/>
        <a:ea typeface=""/>
        <a:cs typeface=""/>
      </a:minorFont>
    </a:fontScheme>
    <a:fmtScheme name="Notes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5futureSoft">
      <a:srgbClr val="EAEFFA"/>
    </a:custClr>
    <a:custClr name="s5lane">
      <a:srgbClr val="E6EBF2"/>
    </a:custClr>
    <a:custClr name="s5gold">
      <a:srgbClr val="C98A0B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Slide Agent</Application>
  <Slides>5</Slides>
  <Notes>5</Notes>
  <HiddenSlides>0</HiddenSlides>
  <AppVersion>2.0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Manual to AI-Native</dc:title>
  <dc:language>en</dc:language>
  <dcterms:created xsi:type="dcterms:W3CDTF">2026-10-02T08:43:21Z</dcterms:created>
  <dcterms:modified xsi:type="dcterms:W3CDTF">2026-10-02T08:43:21Z</dcterms:modified>
</cp:coreProperties>
</file>